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368" r:id="rId2"/>
    <p:sldId id="337" r:id="rId3"/>
    <p:sldId id="338" r:id="rId4"/>
    <p:sldId id="341" r:id="rId5"/>
    <p:sldId id="336" r:id="rId6"/>
    <p:sldId id="339" r:id="rId7"/>
    <p:sldId id="343" r:id="rId8"/>
    <p:sldId id="344" r:id="rId9"/>
    <p:sldId id="373" r:id="rId10"/>
    <p:sldId id="374" r:id="rId11"/>
    <p:sldId id="346" r:id="rId12"/>
    <p:sldId id="378" r:id="rId13"/>
    <p:sldId id="365" r:id="rId14"/>
    <p:sldId id="340" r:id="rId15"/>
    <p:sldId id="353" r:id="rId16"/>
    <p:sldId id="354" r:id="rId17"/>
    <p:sldId id="355" r:id="rId18"/>
    <p:sldId id="356" r:id="rId19"/>
    <p:sldId id="357" r:id="rId20"/>
    <p:sldId id="375" r:id="rId21"/>
    <p:sldId id="371" r:id="rId22"/>
    <p:sldId id="376" r:id="rId23"/>
    <p:sldId id="372" r:id="rId24"/>
    <p:sldId id="361" r:id="rId25"/>
    <p:sldId id="363" r:id="rId26"/>
    <p:sldId id="364" r:id="rId27"/>
  </p:sldIdLst>
  <p:sldSz cx="12192000" cy="6858000"/>
  <p:notesSz cx="7315200" cy="9601200"/>
  <p:defaultTextStyle>
    <a:defPPr>
      <a:defRPr lang="en-US"/>
    </a:defPPr>
    <a:lvl1pPr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76" userDrawn="1">
          <p15:clr>
            <a:srgbClr val="A4A3A4"/>
          </p15:clr>
        </p15:guide>
        <p15:guide id="2" pos="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19F843-2126-2B89-5A38-DF0BFE4D4B09}" name="Stewart Ramsay" initials="SR" userId="8c73a15505b13f3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70B"/>
    <a:srgbClr val="4E8F00"/>
    <a:srgbClr val="EE2737"/>
    <a:srgbClr val="000000"/>
    <a:srgbClr val="0A531C"/>
    <a:srgbClr val="066332"/>
    <a:srgbClr val="253F92"/>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p:restoredTop sz="74853" autoAdjust="0"/>
  </p:normalViewPr>
  <p:slideViewPr>
    <p:cSldViewPr snapToGrid="0">
      <p:cViewPr varScale="1">
        <p:scale>
          <a:sx n="81" d="100"/>
          <a:sy n="81" d="100"/>
        </p:scale>
        <p:origin x="1812" y="96"/>
      </p:cViewPr>
      <p:guideLst>
        <p:guide orient="horz" pos="1176"/>
        <p:guide pos="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7EEDF-B425-8943-B30B-9FE82087EC81}"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062D4AA1-7E31-B34B-B1BE-5989DD4CE4CE}">
      <dgm:prSet phldrT="[Text]" custT="1"/>
      <dgm:spPr>
        <a:solidFill>
          <a:schemeClr val="bg1">
            <a:lumMod val="95000"/>
          </a:schemeClr>
        </a:solidFill>
      </dgm:spPr>
      <dgm:t>
        <a:bodyPr/>
        <a:lstStyle/>
        <a:p>
          <a:r>
            <a:rPr lang="en-US" sz="2400" dirty="0">
              <a:solidFill>
                <a:srgbClr val="64A70B"/>
              </a:solidFill>
            </a:rPr>
            <a:t>TASK 1.0</a:t>
          </a:r>
        </a:p>
      </dgm:t>
    </dgm:pt>
    <dgm:pt modelId="{37B29CF7-AF6E-F04E-B80F-57E55F7451ED}" type="parTrans" cxnId="{374E20B0-7A4F-9D4E-A576-2FE10FA1189D}">
      <dgm:prSet/>
      <dgm:spPr/>
      <dgm:t>
        <a:bodyPr/>
        <a:lstStyle/>
        <a:p>
          <a:endParaRPr lang="en-US"/>
        </a:p>
      </dgm:t>
    </dgm:pt>
    <dgm:pt modelId="{64B17EA7-B45C-E245-935C-4203E4922DF5}" type="sibTrans" cxnId="{374E20B0-7A4F-9D4E-A576-2FE10FA1189D}">
      <dgm:prSet/>
      <dgm:spPr/>
      <dgm:t>
        <a:bodyPr/>
        <a:lstStyle/>
        <a:p>
          <a:endParaRPr lang="en-US"/>
        </a:p>
      </dgm:t>
    </dgm:pt>
    <dgm:pt modelId="{1677664F-825A-7F41-8FCE-DB1E5CE8908D}">
      <dgm:prSet phldrT="[Text]" custT="1"/>
      <dgm:spPr/>
      <dgm:t>
        <a:bodyPr/>
        <a:lstStyle/>
        <a:p>
          <a:pPr>
            <a:lnSpc>
              <a:spcPct val="100000"/>
            </a:lnSpc>
            <a:spcBef>
              <a:spcPts val="3000"/>
            </a:spcBef>
            <a:spcAft>
              <a:spcPct val="35000"/>
            </a:spcAft>
          </a:pPr>
          <a:r>
            <a:rPr lang="en-US" sz="2200" b="1" dirty="0">
              <a:solidFill>
                <a:srgbClr val="002060"/>
              </a:solidFill>
            </a:rPr>
            <a:t>PROGRAM MANAGEMENT &amp; ADMINISTRATION</a:t>
          </a:r>
        </a:p>
      </dgm:t>
    </dgm:pt>
    <dgm:pt modelId="{A8A1BDFE-FBD2-CE48-8A98-B30B63F4A965}" type="parTrans" cxnId="{92EFDD32-676E-6849-A7D5-2FC85D9C8234}">
      <dgm:prSet/>
      <dgm:spPr/>
      <dgm:t>
        <a:bodyPr/>
        <a:lstStyle/>
        <a:p>
          <a:endParaRPr lang="en-US"/>
        </a:p>
      </dgm:t>
    </dgm:pt>
    <dgm:pt modelId="{9DA8D26B-1CAC-2C4A-A1C2-6B13B24727AD}" type="sibTrans" cxnId="{92EFDD32-676E-6849-A7D5-2FC85D9C8234}">
      <dgm:prSet/>
      <dgm:spPr/>
      <dgm:t>
        <a:bodyPr/>
        <a:lstStyle/>
        <a:p>
          <a:endParaRPr lang="en-US"/>
        </a:p>
      </dgm:t>
    </dgm:pt>
    <dgm:pt modelId="{7D411617-4FF1-AC47-A922-475953883D61}">
      <dgm:prSet phldrT="[Text]" custT="1"/>
      <dgm:spPr>
        <a:solidFill>
          <a:schemeClr val="bg1">
            <a:lumMod val="95000"/>
          </a:schemeClr>
        </a:solidFill>
      </dgm:spPr>
      <dgm:t>
        <a:bodyPr/>
        <a:lstStyle/>
        <a:p>
          <a:r>
            <a:rPr lang="en-US" sz="2400" dirty="0">
              <a:solidFill>
                <a:srgbClr val="64A70B"/>
              </a:solidFill>
            </a:rPr>
            <a:t>TASK 2.0</a:t>
          </a:r>
        </a:p>
      </dgm:t>
    </dgm:pt>
    <dgm:pt modelId="{EDD9B93C-9A60-AD41-B692-5BE29CB3B929}" type="parTrans" cxnId="{DD5D4159-2F50-2848-8753-CB06CF7F677C}">
      <dgm:prSet/>
      <dgm:spPr/>
      <dgm:t>
        <a:bodyPr/>
        <a:lstStyle/>
        <a:p>
          <a:endParaRPr lang="en-US"/>
        </a:p>
      </dgm:t>
    </dgm:pt>
    <dgm:pt modelId="{70691866-B40B-ED4F-874E-E2922F291BAA}" type="sibTrans" cxnId="{DD5D4159-2F50-2848-8753-CB06CF7F677C}">
      <dgm:prSet/>
      <dgm:spPr/>
      <dgm:t>
        <a:bodyPr/>
        <a:lstStyle/>
        <a:p>
          <a:endParaRPr lang="en-US"/>
        </a:p>
      </dgm:t>
    </dgm:pt>
    <dgm:pt modelId="{9577E0EF-2F6F-1941-9958-444CFE7BC22B}">
      <dgm:prSet phldrT="[Text]" custT="1"/>
      <dgm:spPr/>
      <dgm:t>
        <a:bodyPr/>
        <a:lstStyle/>
        <a:p>
          <a:pPr>
            <a:lnSpc>
              <a:spcPct val="100000"/>
            </a:lnSpc>
            <a:spcBef>
              <a:spcPts val="3000"/>
            </a:spcBef>
            <a:spcAft>
              <a:spcPct val="35000"/>
            </a:spcAft>
          </a:pPr>
          <a:r>
            <a:rPr lang="en-US" sz="2200" b="1" dirty="0">
              <a:solidFill>
                <a:srgbClr val="002060"/>
              </a:solidFill>
            </a:rPr>
            <a:t>TECHNICAL ASSISTANCE &amp; PLANNING</a:t>
          </a:r>
        </a:p>
      </dgm:t>
    </dgm:pt>
    <dgm:pt modelId="{C8651342-3077-3D4E-A39C-CE9E699D450E}" type="parTrans" cxnId="{04172641-3433-C548-A45E-63316208969E}">
      <dgm:prSet/>
      <dgm:spPr/>
      <dgm:t>
        <a:bodyPr/>
        <a:lstStyle/>
        <a:p>
          <a:endParaRPr lang="en-US"/>
        </a:p>
      </dgm:t>
    </dgm:pt>
    <dgm:pt modelId="{2650C821-58D8-1542-B72B-8EDFBCFC1CE0}" type="sibTrans" cxnId="{04172641-3433-C548-A45E-63316208969E}">
      <dgm:prSet/>
      <dgm:spPr/>
      <dgm:t>
        <a:bodyPr/>
        <a:lstStyle/>
        <a:p>
          <a:endParaRPr lang="en-US"/>
        </a:p>
      </dgm:t>
    </dgm:pt>
    <dgm:pt modelId="{BF2C381B-D76C-E44D-B9DC-704A4C1BDDEA}">
      <dgm:prSet phldrT="[Text]" custT="1"/>
      <dgm:spPr>
        <a:solidFill>
          <a:schemeClr val="bg1">
            <a:lumMod val="95000"/>
          </a:schemeClr>
        </a:solidFill>
      </dgm:spPr>
      <dgm:t>
        <a:bodyPr/>
        <a:lstStyle/>
        <a:p>
          <a:r>
            <a:rPr lang="en-US" sz="2400" dirty="0">
              <a:solidFill>
                <a:srgbClr val="64A70B"/>
              </a:solidFill>
            </a:rPr>
            <a:t>TASK 3.0</a:t>
          </a:r>
        </a:p>
      </dgm:t>
    </dgm:pt>
    <dgm:pt modelId="{244704B3-F7FF-B644-965D-64A69BBFB96B}" type="parTrans" cxnId="{102884C4-2D1A-7449-87CB-7DEF34B5CFD6}">
      <dgm:prSet/>
      <dgm:spPr/>
      <dgm:t>
        <a:bodyPr/>
        <a:lstStyle/>
        <a:p>
          <a:endParaRPr lang="en-US"/>
        </a:p>
      </dgm:t>
    </dgm:pt>
    <dgm:pt modelId="{991E3765-56FF-4246-A9A1-FCBBC55991F5}" type="sibTrans" cxnId="{102884C4-2D1A-7449-87CB-7DEF34B5CFD6}">
      <dgm:prSet/>
      <dgm:spPr/>
      <dgm:t>
        <a:bodyPr/>
        <a:lstStyle/>
        <a:p>
          <a:endParaRPr lang="en-US"/>
        </a:p>
      </dgm:t>
    </dgm:pt>
    <dgm:pt modelId="{31ACC72A-025F-AF4D-B797-6ABC8CAA2898}">
      <dgm:prSet phldrT="[Text]" custT="1"/>
      <dgm:spPr/>
      <dgm:t>
        <a:bodyPr/>
        <a:lstStyle/>
        <a:p>
          <a:pPr>
            <a:lnSpc>
              <a:spcPct val="100000"/>
            </a:lnSpc>
            <a:spcBef>
              <a:spcPts val="3000"/>
            </a:spcBef>
            <a:spcAft>
              <a:spcPct val="35000"/>
            </a:spcAft>
          </a:pPr>
          <a:r>
            <a:rPr lang="en-US" sz="2200" b="1" dirty="0">
              <a:solidFill>
                <a:srgbClr val="002060"/>
              </a:solidFill>
            </a:rPr>
            <a:t>RESILIENCE PROJECT APPROVALS</a:t>
          </a:r>
        </a:p>
      </dgm:t>
    </dgm:pt>
    <dgm:pt modelId="{6A257A4F-13D1-8B4A-B7F1-7D15EABAEFA7}" type="parTrans" cxnId="{7C96D405-E696-AA47-B5E4-0DDD38AA88E5}">
      <dgm:prSet/>
      <dgm:spPr/>
      <dgm:t>
        <a:bodyPr/>
        <a:lstStyle/>
        <a:p>
          <a:endParaRPr lang="en-US"/>
        </a:p>
      </dgm:t>
    </dgm:pt>
    <dgm:pt modelId="{E84C637A-648D-8146-8896-2B305BF373FC}" type="sibTrans" cxnId="{7C96D405-E696-AA47-B5E4-0DDD38AA88E5}">
      <dgm:prSet/>
      <dgm:spPr/>
      <dgm:t>
        <a:bodyPr/>
        <a:lstStyle/>
        <a:p>
          <a:endParaRPr lang="en-US"/>
        </a:p>
      </dgm:t>
    </dgm:pt>
    <dgm:pt modelId="{6B569B5A-A4FE-104F-BB95-8A13FAD80E15}">
      <dgm:prSet phldrT="[Text]" custT="1"/>
      <dgm:spPr/>
      <dgm:t>
        <a:bodyPr/>
        <a:lstStyle/>
        <a:p>
          <a:pPr>
            <a:lnSpc>
              <a:spcPct val="100000"/>
            </a:lnSpc>
            <a:spcBef>
              <a:spcPct val="0"/>
            </a:spcBef>
            <a:spcAft>
              <a:spcPts val="900"/>
            </a:spcAft>
          </a:pPr>
          <a:r>
            <a:rPr lang="en-US" sz="1800" dirty="0">
              <a:solidFill>
                <a:srgbClr val="000000"/>
              </a:solidFill>
            </a:rPr>
            <a:t>Establish Program management team, office &amp; governance framework</a:t>
          </a:r>
        </a:p>
      </dgm:t>
    </dgm:pt>
    <dgm:pt modelId="{07C0328E-86FA-194D-9981-5B425A291BB4}" type="parTrans" cxnId="{00C7DB34-F26D-9141-AEBC-9DE4F7594EF0}">
      <dgm:prSet/>
      <dgm:spPr/>
      <dgm:t>
        <a:bodyPr/>
        <a:lstStyle/>
        <a:p>
          <a:endParaRPr lang="en-US"/>
        </a:p>
      </dgm:t>
    </dgm:pt>
    <dgm:pt modelId="{9A38E99E-38AE-8241-8B95-BFD69343D520}" type="sibTrans" cxnId="{00C7DB34-F26D-9141-AEBC-9DE4F7594EF0}">
      <dgm:prSet/>
      <dgm:spPr/>
      <dgm:t>
        <a:bodyPr/>
        <a:lstStyle/>
        <a:p>
          <a:endParaRPr lang="en-US"/>
        </a:p>
      </dgm:t>
    </dgm:pt>
    <dgm:pt modelId="{CE6EC527-1336-974E-87C3-9D81D353F64A}">
      <dgm:prSet custT="1"/>
      <dgm:spPr/>
      <dgm:t>
        <a:bodyPr/>
        <a:lstStyle/>
        <a:p>
          <a:pPr>
            <a:lnSpc>
              <a:spcPct val="100000"/>
            </a:lnSpc>
            <a:spcBef>
              <a:spcPct val="0"/>
            </a:spcBef>
            <a:spcAft>
              <a:spcPts val="900"/>
            </a:spcAft>
          </a:pPr>
          <a:r>
            <a:rPr lang="en-US" sz="1800" dirty="0">
              <a:solidFill>
                <a:srgbClr val="000000"/>
              </a:solidFill>
            </a:rPr>
            <a:t>Submit Program Narrative &amp; SOPO</a:t>
          </a:r>
        </a:p>
      </dgm:t>
    </dgm:pt>
    <dgm:pt modelId="{E94E0798-B98C-B944-821A-3F363CEC6CA5}" type="parTrans" cxnId="{0ACBC8BE-54D8-1343-8D09-A36AE7761C74}">
      <dgm:prSet/>
      <dgm:spPr/>
      <dgm:t>
        <a:bodyPr/>
        <a:lstStyle/>
        <a:p>
          <a:endParaRPr lang="en-US"/>
        </a:p>
      </dgm:t>
    </dgm:pt>
    <dgm:pt modelId="{1F1182F9-9307-D943-A874-DD6AB60A7C61}" type="sibTrans" cxnId="{0ACBC8BE-54D8-1343-8D09-A36AE7761C74}">
      <dgm:prSet/>
      <dgm:spPr/>
      <dgm:t>
        <a:bodyPr/>
        <a:lstStyle/>
        <a:p>
          <a:endParaRPr lang="en-US"/>
        </a:p>
      </dgm:t>
    </dgm:pt>
    <dgm:pt modelId="{17B0D473-D289-6C44-8431-C282BE4195E1}">
      <dgm:prSet custT="1"/>
      <dgm:spPr/>
      <dgm:t>
        <a:bodyPr/>
        <a:lstStyle/>
        <a:p>
          <a:pPr>
            <a:lnSpc>
              <a:spcPct val="100000"/>
            </a:lnSpc>
            <a:spcBef>
              <a:spcPct val="0"/>
            </a:spcBef>
            <a:spcAft>
              <a:spcPts val="900"/>
            </a:spcAft>
          </a:pPr>
          <a:r>
            <a:rPr lang="en-US" sz="1800" dirty="0">
              <a:solidFill>
                <a:srgbClr val="000000"/>
              </a:solidFill>
            </a:rPr>
            <a:t>Assure Program &amp; </a:t>
          </a:r>
          <a:br>
            <a:rPr lang="en-US" sz="1800" dirty="0">
              <a:solidFill>
                <a:srgbClr val="000000"/>
              </a:solidFill>
            </a:rPr>
          </a:br>
          <a:r>
            <a:rPr lang="en-US" sz="1800" dirty="0">
              <a:solidFill>
                <a:srgbClr val="000000"/>
              </a:solidFill>
            </a:rPr>
            <a:t>grant projects conform to all aspects in the execution	</a:t>
          </a:r>
        </a:p>
      </dgm:t>
    </dgm:pt>
    <dgm:pt modelId="{1257EE1A-7814-5C43-AE56-9379627767D2}" type="parTrans" cxnId="{4E80FD40-4AC3-2E48-ACEB-62FA014947B9}">
      <dgm:prSet/>
      <dgm:spPr/>
      <dgm:t>
        <a:bodyPr/>
        <a:lstStyle/>
        <a:p>
          <a:endParaRPr lang="en-US"/>
        </a:p>
      </dgm:t>
    </dgm:pt>
    <dgm:pt modelId="{6B913B87-545E-8149-8A1D-33EA5B8F78C2}" type="sibTrans" cxnId="{4E80FD40-4AC3-2E48-ACEB-62FA014947B9}">
      <dgm:prSet/>
      <dgm:spPr/>
      <dgm:t>
        <a:bodyPr/>
        <a:lstStyle/>
        <a:p>
          <a:endParaRPr lang="en-US"/>
        </a:p>
      </dgm:t>
    </dgm:pt>
    <dgm:pt modelId="{AA7CAE36-4E25-734D-98D2-C9A3F33229AB}">
      <dgm:prSet custT="1"/>
      <dgm:spPr/>
      <dgm:t>
        <a:bodyPr/>
        <a:lstStyle/>
        <a:p>
          <a:pPr>
            <a:lnSpc>
              <a:spcPct val="100000"/>
            </a:lnSpc>
            <a:spcBef>
              <a:spcPct val="0"/>
            </a:spcBef>
            <a:spcAft>
              <a:spcPts val="900"/>
            </a:spcAft>
          </a:pPr>
          <a:r>
            <a:rPr lang="en-US" sz="1800" dirty="0">
              <a:solidFill>
                <a:srgbClr val="000000"/>
              </a:solidFill>
            </a:rPr>
            <a:t>Prepare &amp; submit Project Packages</a:t>
          </a:r>
        </a:p>
      </dgm:t>
    </dgm:pt>
    <dgm:pt modelId="{15F28765-2285-8A4D-B495-EFB245E0B3BC}" type="parTrans" cxnId="{1DD53269-7472-A447-B630-4A5C8225618A}">
      <dgm:prSet/>
      <dgm:spPr/>
      <dgm:t>
        <a:bodyPr/>
        <a:lstStyle/>
        <a:p>
          <a:endParaRPr lang="en-US"/>
        </a:p>
      </dgm:t>
    </dgm:pt>
    <dgm:pt modelId="{AD00C97B-0FEE-E146-B59C-BC2BC2785CDD}" type="sibTrans" cxnId="{1DD53269-7472-A447-B630-4A5C8225618A}">
      <dgm:prSet/>
      <dgm:spPr/>
      <dgm:t>
        <a:bodyPr/>
        <a:lstStyle/>
        <a:p>
          <a:endParaRPr lang="en-US"/>
        </a:p>
      </dgm:t>
    </dgm:pt>
    <dgm:pt modelId="{4E4877D8-58F0-7342-9B3A-139A1B8DCDB9}">
      <dgm:prSet custT="1"/>
      <dgm:spPr/>
      <dgm:t>
        <a:bodyPr/>
        <a:lstStyle/>
        <a:p>
          <a:pPr>
            <a:lnSpc>
              <a:spcPct val="100000"/>
            </a:lnSpc>
            <a:spcBef>
              <a:spcPct val="0"/>
            </a:spcBef>
            <a:spcAft>
              <a:spcPts val="900"/>
            </a:spcAft>
          </a:pPr>
          <a:r>
            <a:rPr lang="en-US" sz="1800" dirty="0">
              <a:solidFill>
                <a:srgbClr val="000000"/>
              </a:solidFill>
            </a:rPr>
            <a:t>Review Proposed Subawards with DOE</a:t>
          </a:r>
        </a:p>
      </dgm:t>
    </dgm:pt>
    <dgm:pt modelId="{84951E16-922E-8A43-B23D-3CBCCC17397A}" type="parTrans" cxnId="{6DC2D253-04E2-604E-AF63-172C27AFAEC8}">
      <dgm:prSet/>
      <dgm:spPr/>
      <dgm:t>
        <a:bodyPr/>
        <a:lstStyle/>
        <a:p>
          <a:endParaRPr lang="en-US"/>
        </a:p>
      </dgm:t>
    </dgm:pt>
    <dgm:pt modelId="{E958EFB9-4CCF-B34F-88D0-0030A687D6E1}" type="sibTrans" cxnId="{6DC2D253-04E2-604E-AF63-172C27AFAEC8}">
      <dgm:prSet/>
      <dgm:spPr/>
      <dgm:t>
        <a:bodyPr/>
        <a:lstStyle/>
        <a:p>
          <a:endParaRPr lang="en-US"/>
        </a:p>
      </dgm:t>
    </dgm:pt>
    <dgm:pt modelId="{2DCC8E6C-A003-F14A-9177-B76DD172882E}">
      <dgm:prSet custT="1"/>
      <dgm:spPr/>
      <dgm:t>
        <a:bodyPr/>
        <a:lstStyle/>
        <a:p>
          <a:pPr>
            <a:lnSpc>
              <a:spcPct val="100000"/>
            </a:lnSpc>
            <a:spcBef>
              <a:spcPct val="0"/>
            </a:spcBef>
            <a:spcAft>
              <a:spcPts val="900"/>
            </a:spcAft>
          </a:pPr>
          <a:r>
            <a:rPr lang="en-US" sz="1800" dirty="0">
              <a:solidFill>
                <a:srgbClr val="000000"/>
              </a:solidFill>
            </a:rPr>
            <a:t>Upon approval, make subawards</a:t>
          </a:r>
        </a:p>
      </dgm:t>
    </dgm:pt>
    <dgm:pt modelId="{A539919D-5113-D94B-BB27-3AB80452A22A}" type="parTrans" cxnId="{B250D8A7-9051-024E-AEF7-665A8BAD0647}">
      <dgm:prSet/>
      <dgm:spPr/>
      <dgm:t>
        <a:bodyPr/>
        <a:lstStyle/>
        <a:p>
          <a:endParaRPr lang="en-US"/>
        </a:p>
      </dgm:t>
    </dgm:pt>
    <dgm:pt modelId="{57EEB0C4-CDAD-3846-805C-8F66998748F3}" type="sibTrans" cxnId="{B250D8A7-9051-024E-AEF7-665A8BAD0647}">
      <dgm:prSet/>
      <dgm:spPr/>
      <dgm:t>
        <a:bodyPr/>
        <a:lstStyle/>
        <a:p>
          <a:endParaRPr lang="en-US"/>
        </a:p>
      </dgm:t>
    </dgm:pt>
    <dgm:pt modelId="{9C941892-9D76-9B4C-85E1-D98AB5AB5270}">
      <dgm:prSet phldrT="[Text]" custT="1"/>
      <dgm:spPr/>
      <dgm:t>
        <a:bodyPr/>
        <a:lstStyle/>
        <a:p>
          <a:pPr>
            <a:lnSpc>
              <a:spcPct val="100000"/>
            </a:lnSpc>
            <a:spcBef>
              <a:spcPct val="0"/>
            </a:spcBef>
            <a:spcAft>
              <a:spcPts val="900"/>
            </a:spcAft>
          </a:pPr>
          <a:r>
            <a:rPr lang="en-US" sz="1800" dirty="0">
              <a:solidFill>
                <a:srgbClr val="000000"/>
              </a:solidFill>
            </a:rPr>
            <a:t>Includes: defining roles &amp; responsibilities, overall schedule, RFP elements, as well as receiving and evaluating proposals and community support</a:t>
          </a:r>
        </a:p>
      </dgm:t>
    </dgm:pt>
    <dgm:pt modelId="{92199E30-3C84-DE4A-B979-475794F1AD1B}" type="parTrans" cxnId="{D1030FE9-7BA3-5846-8C2A-1CE6066D07D6}">
      <dgm:prSet/>
      <dgm:spPr/>
      <dgm:t>
        <a:bodyPr/>
        <a:lstStyle/>
        <a:p>
          <a:endParaRPr lang="en-US"/>
        </a:p>
      </dgm:t>
    </dgm:pt>
    <dgm:pt modelId="{F73FC337-1F52-6943-9CD0-710192C184A2}" type="sibTrans" cxnId="{D1030FE9-7BA3-5846-8C2A-1CE6066D07D6}">
      <dgm:prSet/>
      <dgm:spPr/>
      <dgm:t>
        <a:bodyPr/>
        <a:lstStyle/>
        <a:p>
          <a:endParaRPr lang="en-US"/>
        </a:p>
      </dgm:t>
    </dgm:pt>
    <dgm:pt modelId="{A6479829-6C6E-7E48-8120-0EDB423CB2C2}" type="pres">
      <dgm:prSet presAssocID="{0637EEDF-B425-8943-B30B-9FE82087EC81}" presName="Name0" presStyleCnt="0">
        <dgm:presLayoutVars>
          <dgm:dir/>
          <dgm:animLvl val="lvl"/>
          <dgm:resizeHandles val="exact"/>
        </dgm:presLayoutVars>
      </dgm:prSet>
      <dgm:spPr/>
    </dgm:pt>
    <dgm:pt modelId="{83A5BDDE-8E93-9F41-87F0-F4EB8F8E2157}" type="pres">
      <dgm:prSet presAssocID="{062D4AA1-7E31-B34B-B1BE-5989DD4CE4CE}" presName="compositeNode" presStyleCnt="0">
        <dgm:presLayoutVars>
          <dgm:bulletEnabled val="1"/>
        </dgm:presLayoutVars>
      </dgm:prSet>
      <dgm:spPr/>
    </dgm:pt>
    <dgm:pt modelId="{1EFCCD96-4989-B042-91F9-F2B9D92DD582}" type="pres">
      <dgm:prSet presAssocID="{062D4AA1-7E31-B34B-B1BE-5989DD4CE4CE}" presName="bgRect" presStyleLbl="node1" presStyleIdx="0" presStyleCnt="3"/>
      <dgm:spPr/>
    </dgm:pt>
    <dgm:pt modelId="{ECB8866C-A8DE-3F4D-AC87-AD679C5DC278}" type="pres">
      <dgm:prSet presAssocID="{062D4AA1-7E31-B34B-B1BE-5989DD4CE4CE}" presName="parentNode" presStyleLbl="node1" presStyleIdx="0" presStyleCnt="3">
        <dgm:presLayoutVars>
          <dgm:chMax val="0"/>
          <dgm:bulletEnabled val="1"/>
        </dgm:presLayoutVars>
      </dgm:prSet>
      <dgm:spPr/>
    </dgm:pt>
    <dgm:pt modelId="{F7B33BC2-FC92-D84A-9EF7-AB9B305442D3}" type="pres">
      <dgm:prSet presAssocID="{062D4AA1-7E31-B34B-B1BE-5989DD4CE4CE}" presName="childNode" presStyleLbl="node1" presStyleIdx="0" presStyleCnt="3">
        <dgm:presLayoutVars>
          <dgm:bulletEnabled val="1"/>
        </dgm:presLayoutVars>
      </dgm:prSet>
      <dgm:spPr/>
    </dgm:pt>
    <dgm:pt modelId="{408E09A3-B8F9-CD4B-895A-A25D8FA4A596}" type="pres">
      <dgm:prSet presAssocID="{64B17EA7-B45C-E245-935C-4203E4922DF5}" presName="hSp" presStyleCnt="0"/>
      <dgm:spPr/>
    </dgm:pt>
    <dgm:pt modelId="{816F7FC9-9A34-D049-B503-F7137EF2CE51}" type="pres">
      <dgm:prSet presAssocID="{64B17EA7-B45C-E245-935C-4203E4922DF5}" presName="vProcSp" presStyleCnt="0"/>
      <dgm:spPr/>
    </dgm:pt>
    <dgm:pt modelId="{8B68F5E5-282C-A64A-8A1B-B68A78CB186F}" type="pres">
      <dgm:prSet presAssocID="{64B17EA7-B45C-E245-935C-4203E4922DF5}" presName="vSp1" presStyleCnt="0"/>
      <dgm:spPr/>
    </dgm:pt>
    <dgm:pt modelId="{E105DCC3-03F0-ED41-8984-CC303769E0EE}" type="pres">
      <dgm:prSet presAssocID="{64B17EA7-B45C-E245-935C-4203E4922DF5}" presName="simulatedConn" presStyleLbl="solidFgAcc1" presStyleIdx="0" presStyleCnt="2"/>
      <dgm:spPr>
        <a:solidFill>
          <a:srgbClr val="64A70B"/>
        </a:solidFill>
        <a:ln>
          <a:noFill/>
        </a:ln>
      </dgm:spPr>
    </dgm:pt>
    <dgm:pt modelId="{F5F76361-17FA-B746-9327-DBE7BAED9297}" type="pres">
      <dgm:prSet presAssocID="{64B17EA7-B45C-E245-935C-4203E4922DF5}" presName="vSp2" presStyleCnt="0"/>
      <dgm:spPr/>
    </dgm:pt>
    <dgm:pt modelId="{4DF5EFFA-7DAC-1F49-9FB2-1BDD91AF4F47}" type="pres">
      <dgm:prSet presAssocID="{64B17EA7-B45C-E245-935C-4203E4922DF5}" presName="sibTrans" presStyleCnt="0"/>
      <dgm:spPr/>
    </dgm:pt>
    <dgm:pt modelId="{9C83951D-05FD-1F44-B59B-8945B9A32373}" type="pres">
      <dgm:prSet presAssocID="{7D411617-4FF1-AC47-A922-475953883D61}" presName="compositeNode" presStyleCnt="0">
        <dgm:presLayoutVars>
          <dgm:bulletEnabled val="1"/>
        </dgm:presLayoutVars>
      </dgm:prSet>
      <dgm:spPr/>
    </dgm:pt>
    <dgm:pt modelId="{79BEC1AF-1367-7A49-98AF-B8F6C9AA0CFC}" type="pres">
      <dgm:prSet presAssocID="{7D411617-4FF1-AC47-A922-475953883D61}" presName="bgRect" presStyleLbl="node1" presStyleIdx="1" presStyleCnt="3"/>
      <dgm:spPr/>
    </dgm:pt>
    <dgm:pt modelId="{129B583E-6756-9240-A487-717C98D22F5E}" type="pres">
      <dgm:prSet presAssocID="{7D411617-4FF1-AC47-A922-475953883D61}" presName="parentNode" presStyleLbl="node1" presStyleIdx="1" presStyleCnt="3">
        <dgm:presLayoutVars>
          <dgm:chMax val="0"/>
          <dgm:bulletEnabled val="1"/>
        </dgm:presLayoutVars>
      </dgm:prSet>
      <dgm:spPr/>
    </dgm:pt>
    <dgm:pt modelId="{11E7E7E9-5DA3-814A-A4AA-D823FA73C4DE}" type="pres">
      <dgm:prSet presAssocID="{7D411617-4FF1-AC47-A922-475953883D61}" presName="childNode" presStyleLbl="node1" presStyleIdx="1" presStyleCnt="3">
        <dgm:presLayoutVars>
          <dgm:bulletEnabled val="1"/>
        </dgm:presLayoutVars>
      </dgm:prSet>
      <dgm:spPr/>
    </dgm:pt>
    <dgm:pt modelId="{A8CA960E-666B-004B-B95C-A83CDE4BC873}" type="pres">
      <dgm:prSet presAssocID="{70691866-B40B-ED4F-874E-E2922F291BAA}" presName="hSp" presStyleCnt="0"/>
      <dgm:spPr/>
    </dgm:pt>
    <dgm:pt modelId="{0301DA4B-B237-A94D-8207-7D32D030ABC2}" type="pres">
      <dgm:prSet presAssocID="{70691866-B40B-ED4F-874E-E2922F291BAA}" presName="vProcSp" presStyleCnt="0"/>
      <dgm:spPr/>
    </dgm:pt>
    <dgm:pt modelId="{E039F52D-806C-2544-BB0F-769A0BCFE05E}" type="pres">
      <dgm:prSet presAssocID="{70691866-B40B-ED4F-874E-E2922F291BAA}" presName="vSp1" presStyleCnt="0"/>
      <dgm:spPr/>
    </dgm:pt>
    <dgm:pt modelId="{AD41E329-8BE8-794F-AC4C-D737D3D26D31}" type="pres">
      <dgm:prSet presAssocID="{70691866-B40B-ED4F-874E-E2922F291BAA}" presName="simulatedConn" presStyleLbl="solidFgAcc1" presStyleIdx="1" presStyleCnt="2"/>
      <dgm:spPr>
        <a:solidFill>
          <a:srgbClr val="64A70B"/>
        </a:solidFill>
        <a:ln>
          <a:noFill/>
        </a:ln>
      </dgm:spPr>
    </dgm:pt>
    <dgm:pt modelId="{7FD84F14-775F-1D48-82A7-81242922A2DE}" type="pres">
      <dgm:prSet presAssocID="{70691866-B40B-ED4F-874E-E2922F291BAA}" presName="vSp2" presStyleCnt="0"/>
      <dgm:spPr/>
    </dgm:pt>
    <dgm:pt modelId="{A4D5633F-F4AE-5A49-BF23-B7B05B783946}" type="pres">
      <dgm:prSet presAssocID="{70691866-B40B-ED4F-874E-E2922F291BAA}" presName="sibTrans" presStyleCnt="0"/>
      <dgm:spPr/>
    </dgm:pt>
    <dgm:pt modelId="{7A0A2BF4-A7E5-1B49-9D54-D9F3D34A49FB}" type="pres">
      <dgm:prSet presAssocID="{BF2C381B-D76C-E44D-B9DC-704A4C1BDDEA}" presName="compositeNode" presStyleCnt="0">
        <dgm:presLayoutVars>
          <dgm:bulletEnabled val="1"/>
        </dgm:presLayoutVars>
      </dgm:prSet>
      <dgm:spPr/>
    </dgm:pt>
    <dgm:pt modelId="{762C50D0-8EC4-A748-A3E7-33B24E0E8000}" type="pres">
      <dgm:prSet presAssocID="{BF2C381B-D76C-E44D-B9DC-704A4C1BDDEA}" presName="bgRect" presStyleLbl="node1" presStyleIdx="2" presStyleCnt="3"/>
      <dgm:spPr/>
    </dgm:pt>
    <dgm:pt modelId="{8FD845C6-5EF9-6D4C-ABDD-C3423BCF7575}" type="pres">
      <dgm:prSet presAssocID="{BF2C381B-D76C-E44D-B9DC-704A4C1BDDEA}" presName="parentNode" presStyleLbl="node1" presStyleIdx="2" presStyleCnt="3">
        <dgm:presLayoutVars>
          <dgm:chMax val="0"/>
          <dgm:bulletEnabled val="1"/>
        </dgm:presLayoutVars>
      </dgm:prSet>
      <dgm:spPr/>
    </dgm:pt>
    <dgm:pt modelId="{C6419D60-8CF3-6F4E-B6BD-78AE3CAFBDB2}" type="pres">
      <dgm:prSet presAssocID="{BF2C381B-D76C-E44D-B9DC-704A4C1BDDEA}" presName="childNode" presStyleLbl="node1" presStyleIdx="2" presStyleCnt="3">
        <dgm:presLayoutVars>
          <dgm:bulletEnabled val="1"/>
        </dgm:presLayoutVars>
      </dgm:prSet>
      <dgm:spPr/>
    </dgm:pt>
  </dgm:ptLst>
  <dgm:cxnLst>
    <dgm:cxn modelId="{6EBED904-E832-C444-9F1A-89B5525F4BC1}" type="presOf" srcId="{6B569B5A-A4FE-104F-BB95-8A13FAD80E15}" destId="{F7B33BC2-FC92-D84A-9EF7-AB9B305442D3}" srcOrd="0" destOrd="1" presId="urn:microsoft.com/office/officeart/2005/8/layout/hProcess7"/>
    <dgm:cxn modelId="{7C96D405-E696-AA47-B5E4-0DDD38AA88E5}" srcId="{BF2C381B-D76C-E44D-B9DC-704A4C1BDDEA}" destId="{31ACC72A-025F-AF4D-B797-6ABC8CAA2898}" srcOrd="0" destOrd="0" parTransId="{6A257A4F-13D1-8B4A-B7F1-7D15EABAEFA7}" sibTransId="{E84C637A-648D-8146-8896-2B305BF373FC}"/>
    <dgm:cxn modelId="{0D7F7218-D1FD-5C41-B0E8-047A9887CABA}" type="presOf" srcId="{1677664F-825A-7F41-8FCE-DB1E5CE8908D}" destId="{F7B33BC2-FC92-D84A-9EF7-AB9B305442D3}" srcOrd="0" destOrd="0" presId="urn:microsoft.com/office/officeart/2005/8/layout/hProcess7"/>
    <dgm:cxn modelId="{C4ABA120-4249-FC48-826C-0AECD1B745D4}" type="presOf" srcId="{CE6EC527-1336-974E-87C3-9D81D353F64A}" destId="{11E7E7E9-5DA3-814A-A4AA-D823FA73C4DE}" srcOrd="0" destOrd="1" presId="urn:microsoft.com/office/officeart/2005/8/layout/hProcess7"/>
    <dgm:cxn modelId="{92EFDD32-676E-6849-A7D5-2FC85D9C8234}" srcId="{062D4AA1-7E31-B34B-B1BE-5989DD4CE4CE}" destId="{1677664F-825A-7F41-8FCE-DB1E5CE8908D}" srcOrd="0" destOrd="0" parTransId="{A8A1BDFE-FBD2-CE48-8A98-B30B63F4A965}" sibTransId="{9DA8D26B-1CAC-2C4A-A1C2-6B13B24727AD}"/>
    <dgm:cxn modelId="{00C7DB34-F26D-9141-AEBC-9DE4F7594EF0}" srcId="{1677664F-825A-7F41-8FCE-DB1E5CE8908D}" destId="{6B569B5A-A4FE-104F-BB95-8A13FAD80E15}" srcOrd="0" destOrd="0" parTransId="{07C0328E-86FA-194D-9981-5B425A291BB4}" sibTransId="{9A38E99E-38AE-8241-8B95-BFD69343D520}"/>
    <dgm:cxn modelId="{4E80FD40-4AC3-2E48-ACEB-62FA014947B9}" srcId="{9577E0EF-2F6F-1941-9958-444CFE7BC22B}" destId="{17B0D473-D289-6C44-8431-C282BE4195E1}" srcOrd="1" destOrd="0" parTransId="{1257EE1A-7814-5C43-AE56-9379627767D2}" sibTransId="{6B913B87-545E-8149-8A1D-33EA5B8F78C2}"/>
    <dgm:cxn modelId="{52DB595C-9D4A-AC4F-AEC5-660BF5094711}" type="presOf" srcId="{17B0D473-D289-6C44-8431-C282BE4195E1}" destId="{11E7E7E9-5DA3-814A-A4AA-D823FA73C4DE}" srcOrd="0" destOrd="2" presId="urn:microsoft.com/office/officeart/2005/8/layout/hProcess7"/>
    <dgm:cxn modelId="{04172641-3433-C548-A45E-63316208969E}" srcId="{7D411617-4FF1-AC47-A922-475953883D61}" destId="{9577E0EF-2F6F-1941-9958-444CFE7BC22B}" srcOrd="0" destOrd="0" parTransId="{C8651342-3077-3D4E-A39C-CE9E699D450E}" sibTransId="{2650C821-58D8-1542-B72B-8EDFBCFC1CE0}"/>
    <dgm:cxn modelId="{1DD53269-7472-A447-B630-4A5C8225618A}" srcId="{31ACC72A-025F-AF4D-B797-6ABC8CAA2898}" destId="{AA7CAE36-4E25-734D-98D2-C9A3F33229AB}" srcOrd="0" destOrd="0" parTransId="{15F28765-2285-8A4D-B495-EFB245E0B3BC}" sibTransId="{AD00C97B-0FEE-E146-B59C-BC2BC2785CDD}"/>
    <dgm:cxn modelId="{6DC2D253-04E2-604E-AF63-172C27AFAEC8}" srcId="{31ACC72A-025F-AF4D-B797-6ABC8CAA2898}" destId="{4E4877D8-58F0-7342-9B3A-139A1B8DCDB9}" srcOrd="1" destOrd="0" parTransId="{84951E16-922E-8A43-B23D-3CBCCC17397A}" sibTransId="{E958EFB9-4CCF-B34F-88D0-0030A687D6E1}"/>
    <dgm:cxn modelId="{2F4D1254-EA23-4343-A07C-B61D40B72479}" type="presOf" srcId="{31ACC72A-025F-AF4D-B797-6ABC8CAA2898}" destId="{C6419D60-8CF3-6F4E-B6BD-78AE3CAFBDB2}" srcOrd="0" destOrd="0" presId="urn:microsoft.com/office/officeart/2005/8/layout/hProcess7"/>
    <dgm:cxn modelId="{F7DD8955-A3FD-D840-B252-422961E8F838}" type="presOf" srcId="{AA7CAE36-4E25-734D-98D2-C9A3F33229AB}" destId="{C6419D60-8CF3-6F4E-B6BD-78AE3CAFBDB2}" srcOrd="0" destOrd="1" presId="urn:microsoft.com/office/officeart/2005/8/layout/hProcess7"/>
    <dgm:cxn modelId="{DD5D4159-2F50-2848-8753-CB06CF7F677C}" srcId="{0637EEDF-B425-8943-B30B-9FE82087EC81}" destId="{7D411617-4FF1-AC47-A922-475953883D61}" srcOrd="1" destOrd="0" parTransId="{EDD9B93C-9A60-AD41-B692-5BE29CB3B929}" sibTransId="{70691866-B40B-ED4F-874E-E2922F291BAA}"/>
    <dgm:cxn modelId="{66EF9679-AE3B-4544-8194-DAED35B4ADC5}" type="presOf" srcId="{BF2C381B-D76C-E44D-B9DC-704A4C1BDDEA}" destId="{8FD845C6-5EF9-6D4C-ABDD-C3423BCF7575}" srcOrd="1" destOrd="0" presId="urn:microsoft.com/office/officeart/2005/8/layout/hProcess7"/>
    <dgm:cxn modelId="{4018B779-CC75-6A46-96C0-119A142F3727}" type="presOf" srcId="{BF2C381B-D76C-E44D-B9DC-704A4C1BDDEA}" destId="{762C50D0-8EC4-A748-A3E7-33B24E0E8000}" srcOrd="0" destOrd="0" presId="urn:microsoft.com/office/officeart/2005/8/layout/hProcess7"/>
    <dgm:cxn modelId="{30C34F7F-705A-CD49-AE5F-B814309D2496}" type="presOf" srcId="{062D4AA1-7E31-B34B-B1BE-5989DD4CE4CE}" destId="{ECB8866C-A8DE-3F4D-AC87-AD679C5DC278}" srcOrd="1" destOrd="0" presId="urn:microsoft.com/office/officeart/2005/8/layout/hProcess7"/>
    <dgm:cxn modelId="{B62A5F92-55E6-8347-B765-1648B46893EA}" type="presOf" srcId="{2DCC8E6C-A003-F14A-9177-B76DD172882E}" destId="{C6419D60-8CF3-6F4E-B6BD-78AE3CAFBDB2}" srcOrd="0" destOrd="3" presId="urn:microsoft.com/office/officeart/2005/8/layout/hProcess7"/>
    <dgm:cxn modelId="{80A8C4A2-4A1D-1B4D-A5CE-3306B62C6704}" type="presOf" srcId="{9C941892-9D76-9B4C-85E1-D98AB5AB5270}" destId="{F7B33BC2-FC92-D84A-9EF7-AB9B305442D3}" srcOrd="0" destOrd="2" presId="urn:microsoft.com/office/officeart/2005/8/layout/hProcess7"/>
    <dgm:cxn modelId="{B250D8A7-9051-024E-AEF7-665A8BAD0647}" srcId="{31ACC72A-025F-AF4D-B797-6ABC8CAA2898}" destId="{2DCC8E6C-A003-F14A-9177-B76DD172882E}" srcOrd="2" destOrd="0" parTransId="{A539919D-5113-D94B-BB27-3AB80452A22A}" sibTransId="{57EEB0C4-CDAD-3846-805C-8F66998748F3}"/>
    <dgm:cxn modelId="{97D9F5A8-B8E8-EB49-A10C-15D63E790DA7}" type="presOf" srcId="{4E4877D8-58F0-7342-9B3A-139A1B8DCDB9}" destId="{C6419D60-8CF3-6F4E-B6BD-78AE3CAFBDB2}" srcOrd="0" destOrd="2" presId="urn:microsoft.com/office/officeart/2005/8/layout/hProcess7"/>
    <dgm:cxn modelId="{F1C0BCAB-FD54-C64D-84A1-9706EB8BE82D}" type="presOf" srcId="{0637EEDF-B425-8943-B30B-9FE82087EC81}" destId="{A6479829-6C6E-7E48-8120-0EDB423CB2C2}" srcOrd="0" destOrd="0" presId="urn:microsoft.com/office/officeart/2005/8/layout/hProcess7"/>
    <dgm:cxn modelId="{374E20B0-7A4F-9D4E-A576-2FE10FA1189D}" srcId="{0637EEDF-B425-8943-B30B-9FE82087EC81}" destId="{062D4AA1-7E31-B34B-B1BE-5989DD4CE4CE}" srcOrd="0" destOrd="0" parTransId="{37B29CF7-AF6E-F04E-B80F-57E55F7451ED}" sibTransId="{64B17EA7-B45C-E245-935C-4203E4922DF5}"/>
    <dgm:cxn modelId="{EA8C5FBD-6B4B-E847-82A0-F0D55C3EFB16}" type="presOf" srcId="{7D411617-4FF1-AC47-A922-475953883D61}" destId="{129B583E-6756-9240-A487-717C98D22F5E}" srcOrd="1" destOrd="0" presId="urn:microsoft.com/office/officeart/2005/8/layout/hProcess7"/>
    <dgm:cxn modelId="{0ACBC8BE-54D8-1343-8D09-A36AE7761C74}" srcId="{9577E0EF-2F6F-1941-9958-444CFE7BC22B}" destId="{CE6EC527-1336-974E-87C3-9D81D353F64A}" srcOrd="0" destOrd="0" parTransId="{E94E0798-B98C-B944-821A-3F363CEC6CA5}" sibTransId="{1F1182F9-9307-D943-A874-DD6AB60A7C61}"/>
    <dgm:cxn modelId="{102884C4-2D1A-7449-87CB-7DEF34B5CFD6}" srcId="{0637EEDF-B425-8943-B30B-9FE82087EC81}" destId="{BF2C381B-D76C-E44D-B9DC-704A4C1BDDEA}" srcOrd="2" destOrd="0" parTransId="{244704B3-F7FF-B644-965D-64A69BBFB96B}" sibTransId="{991E3765-56FF-4246-A9A1-FCBBC55991F5}"/>
    <dgm:cxn modelId="{B21B35D7-4DB2-4943-A1C9-79D69F52B647}" type="presOf" srcId="{9577E0EF-2F6F-1941-9958-444CFE7BC22B}" destId="{11E7E7E9-5DA3-814A-A4AA-D823FA73C4DE}" srcOrd="0" destOrd="0" presId="urn:microsoft.com/office/officeart/2005/8/layout/hProcess7"/>
    <dgm:cxn modelId="{D1030FE9-7BA3-5846-8C2A-1CE6066D07D6}" srcId="{1677664F-825A-7F41-8FCE-DB1E5CE8908D}" destId="{9C941892-9D76-9B4C-85E1-D98AB5AB5270}" srcOrd="1" destOrd="0" parTransId="{92199E30-3C84-DE4A-B979-475794F1AD1B}" sibTransId="{F73FC337-1F52-6943-9CD0-710192C184A2}"/>
    <dgm:cxn modelId="{86C859EA-7C51-F243-9473-E6F9B6694E4E}" type="presOf" srcId="{062D4AA1-7E31-B34B-B1BE-5989DD4CE4CE}" destId="{1EFCCD96-4989-B042-91F9-F2B9D92DD582}" srcOrd="0" destOrd="0" presId="urn:microsoft.com/office/officeart/2005/8/layout/hProcess7"/>
    <dgm:cxn modelId="{B0D5FAFE-3644-2949-BF60-BBBD35E9EEC0}" type="presOf" srcId="{7D411617-4FF1-AC47-A922-475953883D61}" destId="{79BEC1AF-1367-7A49-98AF-B8F6C9AA0CFC}" srcOrd="0" destOrd="0" presId="urn:microsoft.com/office/officeart/2005/8/layout/hProcess7"/>
    <dgm:cxn modelId="{03CFDB46-79EF-FF48-8991-8D6D18250768}" type="presParOf" srcId="{A6479829-6C6E-7E48-8120-0EDB423CB2C2}" destId="{83A5BDDE-8E93-9F41-87F0-F4EB8F8E2157}" srcOrd="0" destOrd="0" presId="urn:microsoft.com/office/officeart/2005/8/layout/hProcess7"/>
    <dgm:cxn modelId="{DB72B27C-CAEE-504B-905C-1A584DC38453}" type="presParOf" srcId="{83A5BDDE-8E93-9F41-87F0-F4EB8F8E2157}" destId="{1EFCCD96-4989-B042-91F9-F2B9D92DD582}" srcOrd="0" destOrd="0" presId="urn:microsoft.com/office/officeart/2005/8/layout/hProcess7"/>
    <dgm:cxn modelId="{77D17500-700B-AA4A-A766-BEB8BE975EAE}" type="presParOf" srcId="{83A5BDDE-8E93-9F41-87F0-F4EB8F8E2157}" destId="{ECB8866C-A8DE-3F4D-AC87-AD679C5DC278}" srcOrd="1" destOrd="0" presId="urn:microsoft.com/office/officeart/2005/8/layout/hProcess7"/>
    <dgm:cxn modelId="{52E263F0-928E-834A-A1F3-EEB657CEA006}" type="presParOf" srcId="{83A5BDDE-8E93-9F41-87F0-F4EB8F8E2157}" destId="{F7B33BC2-FC92-D84A-9EF7-AB9B305442D3}" srcOrd="2" destOrd="0" presId="urn:microsoft.com/office/officeart/2005/8/layout/hProcess7"/>
    <dgm:cxn modelId="{1F18CFBD-90D7-B341-8E97-FFC30F707128}" type="presParOf" srcId="{A6479829-6C6E-7E48-8120-0EDB423CB2C2}" destId="{408E09A3-B8F9-CD4B-895A-A25D8FA4A596}" srcOrd="1" destOrd="0" presId="urn:microsoft.com/office/officeart/2005/8/layout/hProcess7"/>
    <dgm:cxn modelId="{02D84F1E-E90D-0048-927F-20F1715CFBAE}" type="presParOf" srcId="{A6479829-6C6E-7E48-8120-0EDB423CB2C2}" destId="{816F7FC9-9A34-D049-B503-F7137EF2CE51}" srcOrd="2" destOrd="0" presId="urn:microsoft.com/office/officeart/2005/8/layout/hProcess7"/>
    <dgm:cxn modelId="{81B928D5-3FA7-4C46-B6D0-5FB785F04870}" type="presParOf" srcId="{816F7FC9-9A34-D049-B503-F7137EF2CE51}" destId="{8B68F5E5-282C-A64A-8A1B-B68A78CB186F}" srcOrd="0" destOrd="0" presId="urn:microsoft.com/office/officeart/2005/8/layout/hProcess7"/>
    <dgm:cxn modelId="{979D20B2-B3B9-9847-A32A-2ADD6A05DC49}" type="presParOf" srcId="{816F7FC9-9A34-D049-B503-F7137EF2CE51}" destId="{E105DCC3-03F0-ED41-8984-CC303769E0EE}" srcOrd="1" destOrd="0" presId="urn:microsoft.com/office/officeart/2005/8/layout/hProcess7"/>
    <dgm:cxn modelId="{461F01AE-9013-684A-994F-A4B4EA1FE870}" type="presParOf" srcId="{816F7FC9-9A34-D049-B503-F7137EF2CE51}" destId="{F5F76361-17FA-B746-9327-DBE7BAED9297}" srcOrd="2" destOrd="0" presId="urn:microsoft.com/office/officeart/2005/8/layout/hProcess7"/>
    <dgm:cxn modelId="{E2592BCC-EB2F-6449-B24B-B6C5051F2BC3}" type="presParOf" srcId="{A6479829-6C6E-7E48-8120-0EDB423CB2C2}" destId="{4DF5EFFA-7DAC-1F49-9FB2-1BDD91AF4F47}" srcOrd="3" destOrd="0" presId="urn:microsoft.com/office/officeart/2005/8/layout/hProcess7"/>
    <dgm:cxn modelId="{1B8742EB-BAE5-5743-AEF8-2388B7CDD807}" type="presParOf" srcId="{A6479829-6C6E-7E48-8120-0EDB423CB2C2}" destId="{9C83951D-05FD-1F44-B59B-8945B9A32373}" srcOrd="4" destOrd="0" presId="urn:microsoft.com/office/officeart/2005/8/layout/hProcess7"/>
    <dgm:cxn modelId="{DFB67D46-D915-4046-9EA1-AF8BC0B161BD}" type="presParOf" srcId="{9C83951D-05FD-1F44-B59B-8945B9A32373}" destId="{79BEC1AF-1367-7A49-98AF-B8F6C9AA0CFC}" srcOrd="0" destOrd="0" presId="urn:microsoft.com/office/officeart/2005/8/layout/hProcess7"/>
    <dgm:cxn modelId="{25985EB4-1726-D240-A671-CFA2B98E5314}" type="presParOf" srcId="{9C83951D-05FD-1F44-B59B-8945B9A32373}" destId="{129B583E-6756-9240-A487-717C98D22F5E}" srcOrd="1" destOrd="0" presId="urn:microsoft.com/office/officeart/2005/8/layout/hProcess7"/>
    <dgm:cxn modelId="{AADEE424-30E0-2748-BA60-3DC441485E6D}" type="presParOf" srcId="{9C83951D-05FD-1F44-B59B-8945B9A32373}" destId="{11E7E7E9-5DA3-814A-A4AA-D823FA73C4DE}" srcOrd="2" destOrd="0" presId="urn:microsoft.com/office/officeart/2005/8/layout/hProcess7"/>
    <dgm:cxn modelId="{6E8EA5FE-6185-F845-8EA3-4E6DD6B60F44}" type="presParOf" srcId="{A6479829-6C6E-7E48-8120-0EDB423CB2C2}" destId="{A8CA960E-666B-004B-B95C-A83CDE4BC873}" srcOrd="5" destOrd="0" presId="urn:microsoft.com/office/officeart/2005/8/layout/hProcess7"/>
    <dgm:cxn modelId="{D3ACE62B-2B14-5042-9522-D71A762DB300}" type="presParOf" srcId="{A6479829-6C6E-7E48-8120-0EDB423CB2C2}" destId="{0301DA4B-B237-A94D-8207-7D32D030ABC2}" srcOrd="6" destOrd="0" presId="urn:microsoft.com/office/officeart/2005/8/layout/hProcess7"/>
    <dgm:cxn modelId="{687F8740-2339-5B48-8538-93D226154335}" type="presParOf" srcId="{0301DA4B-B237-A94D-8207-7D32D030ABC2}" destId="{E039F52D-806C-2544-BB0F-769A0BCFE05E}" srcOrd="0" destOrd="0" presId="urn:microsoft.com/office/officeart/2005/8/layout/hProcess7"/>
    <dgm:cxn modelId="{23EF72E3-03A8-2649-A698-6161AD683268}" type="presParOf" srcId="{0301DA4B-B237-A94D-8207-7D32D030ABC2}" destId="{AD41E329-8BE8-794F-AC4C-D737D3D26D31}" srcOrd="1" destOrd="0" presId="urn:microsoft.com/office/officeart/2005/8/layout/hProcess7"/>
    <dgm:cxn modelId="{9ED68CA7-4E78-6B48-8DD9-6F32FCD39585}" type="presParOf" srcId="{0301DA4B-B237-A94D-8207-7D32D030ABC2}" destId="{7FD84F14-775F-1D48-82A7-81242922A2DE}" srcOrd="2" destOrd="0" presId="urn:microsoft.com/office/officeart/2005/8/layout/hProcess7"/>
    <dgm:cxn modelId="{6D7F2E30-2919-5F41-9D1E-58598D0373B7}" type="presParOf" srcId="{A6479829-6C6E-7E48-8120-0EDB423CB2C2}" destId="{A4D5633F-F4AE-5A49-BF23-B7B05B783946}" srcOrd="7" destOrd="0" presId="urn:microsoft.com/office/officeart/2005/8/layout/hProcess7"/>
    <dgm:cxn modelId="{9D803F7D-B767-3D4E-A300-55729F10D3EB}" type="presParOf" srcId="{A6479829-6C6E-7E48-8120-0EDB423CB2C2}" destId="{7A0A2BF4-A7E5-1B49-9D54-D9F3D34A49FB}" srcOrd="8" destOrd="0" presId="urn:microsoft.com/office/officeart/2005/8/layout/hProcess7"/>
    <dgm:cxn modelId="{71569D52-E68B-944C-A4E8-3C372E7A065E}" type="presParOf" srcId="{7A0A2BF4-A7E5-1B49-9D54-D9F3D34A49FB}" destId="{762C50D0-8EC4-A748-A3E7-33B24E0E8000}" srcOrd="0" destOrd="0" presId="urn:microsoft.com/office/officeart/2005/8/layout/hProcess7"/>
    <dgm:cxn modelId="{05C0133A-F3E2-AB41-906D-D48FB53F6A94}" type="presParOf" srcId="{7A0A2BF4-A7E5-1B49-9D54-D9F3D34A49FB}" destId="{8FD845C6-5EF9-6D4C-ABDD-C3423BCF7575}" srcOrd="1" destOrd="0" presId="urn:microsoft.com/office/officeart/2005/8/layout/hProcess7"/>
    <dgm:cxn modelId="{3A4FDEB3-A67A-CA46-924D-B134CD99AF5F}" type="presParOf" srcId="{7A0A2BF4-A7E5-1B49-9D54-D9F3D34A49FB}" destId="{C6419D60-8CF3-6F4E-B6BD-78AE3CAFBDB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CD96-4989-B042-91F9-F2B9D92DD582}">
      <dsp:nvSpPr>
        <dsp:cNvPr id="0" name=""/>
        <dsp:cNvSpPr/>
      </dsp:nvSpPr>
      <dsp:spPr>
        <a:xfrm>
          <a:off x="830" y="343415"/>
          <a:ext cx="3573660" cy="4288393"/>
        </a:xfrm>
        <a:prstGeom prst="roundRect">
          <a:avLst>
            <a:gd name="adj" fmla="val 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rgbClr val="64A70B"/>
              </a:solidFill>
            </a:rPr>
            <a:t>TASK 1.0</a:t>
          </a:r>
        </a:p>
      </dsp:txBody>
      <dsp:txXfrm rot="16200000">
        <a:off x="-1400044" y="1744291"/>
        <a:ext cx="3516482" cy="714732"/>
      </dsp:txXfrm>
    </dsp:sp>
    <dsp:sp modelId="{F7B33BC2-FC92-D84A-9EF7-AB9B305442D3}">
      <dsp:nvSpPr>
        <dsp:cNvPr id="0" name=""/>
        <dsp:cNvSpPr/>
      </dsp:nvSpPr>
      <dsp:spPr>
        <a:xfrm>
          <a:off x="715562" y="343415"/>
          <a:ext cx="2662377" cy="42883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100000"/>
            </a:lnSpc>
            <a:spcBef>
              <a:spcPct val="0"/>
            </a:spcBef>
            <a:spcAft>
              <a:spcPct val="35000"/>
            </a:spcAft>
            <a:buNone/>
          </a:pPr>
          <a:r>
            <a:rPr lang="en-US" sz="2200" b="1" kern="1200" dirty="0">
              <a:solidFill>
                <a:srgbClr val="002060"/>
              </a:solidFill>
            </a:rPr>
            <a:t>PROGRAM MANAGEMENT &amp; ADMINISTRATION</a:t>
          </a:r>
        </a:p>
        <a:p>
          <a:pPr marL="171450" lvl="1" indent="-171450" algn="l" defTabSz="800100">
            <a:lnSpc>
              <a:spcPct val="100000"/>
            </a:lnSpc>
            <a:spcBef>
              <a:spcPct val="0"/>
            </a:spcBef>
            <a:spcAft>
              <a:spcPts val="900"/>
            </a:spcAft>
            <a:buChar char="•"/>
          </a:pPr>
          <a:r>
            <a:rPr lang="en-US" sz="1800" kern="1200" dirty="0">
              <a:solidFill>
                <a:srgbClr val="000000"/>
              </a:solidFill>
            </a:rPr>
            <a:t>Establish Program management team, office &amp; governance framework</a:t>
          </a:r>
        </a:p>
        <a:p>
          <a:pPr marL="171450" lvl="1" indent="-171450" algn="l" defTabSz="800100">
            <a:lnSpc>
              <a:spcPct val="100000"/>
            </a:lnSpc>
            <a:spcBef>
              <a:spcPct val="0"/>
            </a:spcBef>
            <a:spcAft>
              <a:spcPts val="900"/>
            </a:spcAft>
            <a:buChar char="•"/>
          </a:pPr>
          <a:r>
            <a:rPr lang="en-US" sz="1800" kern="1200" dirty="0">
              <a:solidFill>
                <a:srgbClr val="000000"/>
              </a:solidFill>
            </a:rPr>
            <a:t>Includes: defining roles &amp; responsibilities, overall schedule, RFP elements, as well as receiving and evaluating proposals and community support</a:t>
          </a:r>
        </a:p>
      </dsp:txBody>
      <dsp:txXfrm>
        <a:off x="715562" y="343415"/>
        <a:ext cx="2662377" cy="4288393"/>
      </dsp:txXfrm>
    </dsp:sp>
    <dsp:sp modelId="{79BEC1AF-1367-7A49-98AF-B8F6C9AA0CFC}">
      <dsp:nvSpPr>
        <dsp:cNvPr id="0" name=""/>
        <dsp:cNvSpPr/>
      </dsp:nvSpPr>
      <dsp:spPr>
        <a:xfrm>
          <a:off x="3699569" y="343415"/>
          <a:ext cx="3573660" cy="4288393"/>
        </a:xfrm>
        <a:prstGeom prst="roundRect">
          <a:avLst>
            <a:gd name="adj" fmla="val 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rgbClr val="64A70B"/>
              </a:solidFill>
            </a:rPr>
            <a:t>TASK 2.0</a:t>
          </a:r>
        </a:p>
      </dsp:txBody>
      <dsp:txXfrm rot="16200000">
        <a:off x="2298694" y="1744291"/>
        <a:ext cx="3516482" cy="714732"/>
      </dsp:txXfrm>
    </dsp:sp>
    <dsp:sp modelId="{E105DCC3-03F0-ED41-8984-CC303769E0EE}">
      <dsp:nvSpPr>
        <dsp:cNvPr id="0" name=""/>
        <dsp:cNvSpPr/>
      </dsp:nvSpPr>
      <dsp:spPr>
        <a:xfrm rot="5400000">
          <a:off x="3402118" y="3754119"/>
          <a:ext cx="630639" cy="536049"/>
        </a:xfrm>
        <a:prstGeom prst="flowChartExtract">
          <a:avLst/>
        </a:prstGeom>
        <a:solidFill>
          <a:srgbClr val="64A70B"/>
        </a:solidFill>
        <a:ln w="25400" cap="flat" cmpd="sng" algn="ctr">
          <a:noFill/>
          <a:prstDash val="solid"/>
        </a:ln>
        <a:effectLst/>
      </dsp:spPr>
      <dsp:style>
        <a:lnRef idx="2">
          <a:scrgbClr r="0" g="0" b="0"/>
        </a:lnRef>
        <a:fillRef idx="1">
          <a:scrgbClr r="0" g="0" b="0"/>
        </a:fillRef>
        <a:effectRef idx="0">
          <a:scrgbClr r="0" g="0" b="0"/>
        </a:effectRef>
        <a:fontRef idx="minor"/>
      </dsp:style>
    </dsp:sp>
    <dsp:sp modelId="{11E7E7E9-5DA3-814A-A4AA-D823FA73C4DE}">
      <dsp:nvSpPr>
        <dsp:cNvPr id="0" name=""/>
        <dsp:cNvSpPr/>
      </dsp:nvSpPr>
      <dsp:spPr>
        <a:xfrm>
          <a:off x="4414301" y="343415"/>
          <a:ext cx="2662377" cy="42883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100000"/>
            </a:lnSpc>
            <a:spcBef>
              <a:spcPct val="0"/>
            </a:spcBef>
            <a:spcAft>
              <a:spcPct val="35000"/>
            </a:spcAft>
            <a:buNone/>
          </a:pPr>
          <a:r>
            <a:rPr lang="en-US" sz="2200" b="1" kern="1200" dirty="0">
              <a:solidFill>
                <a:srgbClr val="002060"/>
              </a:solidFill>
            </a:rPr>
            <a:t>TECHNICAL ASSISTANCE &amp; PLANNING</a:t>
          </a:r>
        </a:p>
        <a:p>
          <a:pPr marL="171450" lvl="1" indent="-171450" algn="l" defTabSz="800100">
            <a:lnSpc>
              <a:spcPct val="100000"/>
            </a:lnSpc>
            <a:spcBef>
              <a:spcPct val="0"/>
            </a:spcBef>
            <a:spcAft>
              <a:spcPts val="900"/>
            </a:spcAft>
            <a:buChar char="•"/>
          </a:pPr>
          <a:r>
            <a:rPr lang="en-US" sz="1800" kern="1200" dirty="0">
              <a:solidFill>
                <a:srgbClr val="000000"/>
              </a:solidFill>
            </a:rPr>
            <a:t>Submit Program Narrative &amp; SOPO</a:t>
          </a:r>
        </a:p>
        <a:p>
          <a:pPr marL="171450" lvl="1" indent="-171450" algn="l" defTabSz="800100">
            <a:lnSpc>
              <a:spcPct val="100000"/>
            </a:lnSpc>
            <a:spcBef>
              <a:spcPct val="0"/>
            </a:spcBef>
            <a:spcAft>
              <a:spcPts val="900"/>
            </a:spcAft>
            <a:buChar char="•"/>
          </a:pPr>
          <a:r>
            <a:rPr lang="en-US" sz="1800" kern="1200" dirty="0">
              <a:solidFill>
                <a:srgbClr val="000000"/>
              </a:solidFill>
            </a:rPr>
            <a:t>Assure Program &amp; </a:t>
          </a:r>
          <a:br>
            <a:rPr lang="en-US" sz="1800" kern="1200" dirty="0">
              <a:solidFill>
                <a:srgbClr val="000000"/>
              </a:solidFill>
            </a:rPr>
          </a:br>
          <a:r>
            <a:rPr lang="en-US" sz="1800" kern="1200" dirty="0">
              <a:solidFill>
                <a:srgbClr val="000000"/>
              </a:solidFill>
            </a:rPr>
            <a:t>grant projects conform to all aspects in the execution	</a:t>
          </a:r>
        </a:p>
      </dsp:txBody>
      <dsp:txXfrm>
        <a:off x="4414301" y="343415"/>
        <a:ext cx="2662377" cy="4288393"/>
      </dsp:txXfrm>
    </dsp:sp>
    <dsp:sp modelId="{762C50D0-8EC4-A748-A3E7-33B24E0E8000}">
      <dsp:nvSpPr>
        <dsp:cNvPr id="0" name=""/>
        <dsp:cNvSpPr/>
      </dsp:nvSpPr>
      <dsp:spPr>
        <a:xfrm>
          <a:off x="7398308" y="343415"/>
          <a:ext cx="3573660" cy="4288393"/>
        </a:xfrm>
        <a:prstGeom prst="roundRect">
          <a:avLst>
            <a:gd name="adj" fmla="val 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rgbClr val="64A70B"/>
              </a:solidFill>
            </a:rPr>
            <a:t>TASK 3.0</a:t>
          </a:r>
        </a:p>
      </dsp:txBody>
      <dsp:txXfrm rot="16200000">
        <a:off x="5997433" y="1744291"/>
        <a:ext cx="3516482" cy="714732"/>
      </dsp:txXfrm>
    </dsp:sp>
    <dsp:sp modelId="{AD41E329-8BE8-794F-AC4C-D737D3D26D31}">
      <dsp:nvSpPr>
        <dsp:cNvPr id="0" name=""/>
        <dsp:cNvSpPr/>
      </dsp:nvSpPr>
      <dsp:spPr>
        <a:xfrm rot="5400000">
          <a:off x="7100857" y="3754119"/>
          <a:ext cx="630639" cy="536049"/>
        </a:xfrm>
        <a:prstGeom prst="flowChartExtract">
          <a:avLst/>
        </a:prstGeom>
        <a:solidFill>
          <a:srgbClr val="64A70B"/>
        </a:solidFill>
        <a:ln w="25400" cap="flat" cmpd="sng" algn="ctr">
          <a:noFill/>
          <a:prstDash val="solid"/>
        </a:ln>
        <a:effectLst/>
      </dsp:spPr>
      <dsp:style>
        <a:lnRef idx="2">
          <a:scrgbClr r="0" g="0" b="0"/>
        </a:lnRef>
        <a:fillRef idx="1">
          <a:scrgbClr r="0" g="0" b="0"/>
        </a:fillRef>
        <a:effectRef idx="0">
          <a:scrgbClr r="0" g="0" b="0"/>
        </a:effectRef>
        <a:fontRef idx="minor"/>
      </dsp:style>
    </dsp:sp>
    <dsp:sp modelId="{C6419D60-8CF3-6F4E-B6BD-78AE3CAFBDB2}">
      <dsp:nvSpPr>
        <dsp:cNvPr id="0" name=""/>
        <dsp:cNvSpPr/>
      </dsp:nvSpPr>
      <dsp:spPr>
        <a:xfrm>
          <a:off x="8113040" y="343415"/>
          <a:ext cx="2662377" cy="42883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100000"/>
            </a:lnSpc>
            <a:spcBef>
              <a:spcPct val="0"/>
            </a:spcBef>
            <a:spcAft>
              <a:spcPct val="35000"/>
            </a:spcAft>
            <a:buNone/>
          </a:pPr>
          <a:r>
            <a:rPr lang="en-US" sz="2200" b="1" kern="1200" dirty="0">
              <a:solidFill>
                <a:srgbClr val="002060"/>
              </a:solidFill>
            </a:rPr>
            <a:t>RESILIENCE PROJECT APPROVALS</a:t>
          </a:r>
        </a:p>
        <a:p>
          <a:pPr marL="171450" lvl="1" indent="-171450" algn="l" defTabSz="800100">
            <a:lnSpc>
              <a:spcPct val="100000"/>
            </a:lnSpc>
            <a:spcBef>
              <a:spcPct val="0"/>
            </a:spcBef>
            <a:spcAft>
              <a:spcPts val="900"/>
            </a:spcAft>
            <a:buChar char="•"/>
          </a:pPr>
          <a:r>
            <a:rPr lang="en-US" sz="1800" kern="1200" dirty="0">
              <a:solidFill>
                <a:srgbClr val="000000"/>
              </a:solidFill>
            </a:rPr>
            <a:t>Prepare &amp; submit Project Packages</a:t>
          </a:r>
        </a:p>
        <a:p>
          <a:pPr marL="171450" lvl="1" indent="-171450" algn="l" defTabSz="800100">
            <a:lnSpc>
              <a:spcPct val="100000"/>
            </a:lnSpc>
            <a:spcBef>
              <a:spcPct val="0"/>
            </a:spcBef>
            <a:spcAft>
              <a:spcPts val="900"/>
            </a:spcAft>
            <a:buChar char="•"/>
          </a:pPr>
          <a:r>
            <a:rPr lang="en-US" sz="1800" kern="1200" dirty="0">
              <a:solidFill>
                <a:srgbClr val="000000"/>
              </a:solidFill>
            </a:rPr>
            <a:t>Review Proposed Subawards with DOE</a:t>
          </a:r>
        </a:p>
        <a:p>
          <a:pPr marL="171450" lvl="1" indent="-171450" algn="l" defTabSz="800100">
            <a:lnSpc>
              <a:spcPct val="100000"/>
            </a:lnSpc>
            <a:spcBef>
              <a:spcPct val="0"/>
            </a:spcBef>
            <a:spcAft>
              <a:spcPts val="900"/>
            </a:spcAft>
            <a:buChar char="•"/>
          </a:pPr>
          <a:r>
            <a:rPr lang="en-US" sz="1800" kern="1200" dirty="0">
              <a:solidFill>
                <a:srgbClr val="000000"/>
              </a:solidFill>
            </a:rPr>
            <a:t>Upon approval, make subawards</a:t>
          </a:r>
        </a:p>
      </dsp:txBody>
      <dsp:txXfrm>
        <a:off x="8113040" y="343415"/>
        <a:ext cx="2662377" cy="4288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CFDF8-66AB-C116-888B-1A829A652FDB}"/>
              </a:ext>
            </a:extLst>
          </p:cNvPr>
          <p:cNvSpPr>
            <a:spLocks noGrp="1"/>
          </p:cNvSpPr>
          <p:nvPr>
            <p:ph type="hdr" sz="quarter"/>
          </p:nvPr>
        </p:nvSpPr>
        <p:spPr>
          <a:xfrm>
            <a:off x="0" y="0"/>
            <a:ext cx="3170583" cy="480388"/>
          </a:xfrm>
          <a:prstGeom prst="rect">
            <a:avLst/>
          </a:prstGeom>
        </p:spPr>
        <p:txBody>
          <a:bodyPr vert="horz" lIns="94851" tIns="47425" rIns="94851" bIns="47425" rtlCol="0"/>
          <a:lstStyle>
            <a:lvl1pPr algn="l">
              <a:spcBef>
                <a:spcPct val="50000"/>
              </a:spcBef>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B574148C-5194-C271-059E-3EF966ED4164}"/>
              </a:ext>
            </a:extLst>
          </p:cNvPr>
          <p:cNvSpPr>
            <a:spLocks noGrp="1"/>
          </p:cNvSpPr>
          <p:nvPr>
            <p:ph type="dt" sz="quarter" idx="1"/>
          </p:nvPr>
        </p:nvSpPr>
        <p:spPr>
          <a:xfrm>
            <a:off x="4142962" y="0"/>
            <a:ext cx="3170583" cy="480388"/>
          </a:xfrm>
          <a:prstGeom prst="rect">
            <a:avLst/>
          </a:prstGeom>
        </p:spPr>
        <p:txBody>
          <a:bodyPr vert="horz" wrap="square" lIns="94851" tIns="47425" rIns="94851" bIns="47425" numCol="1" anchor="t" anchorCtr="0" compatLnSpc="1">
            <a:prstTxWarp prst="textNoShape">
              <a:avLst/>
            </a:prstTxWarp>
          </a:bodyPr>
          <a:lstStyle>
            <a:lvl1pPr algn="r">
              <a:spcBef>
                <a:spcPct val="50000"/>
              </a:spcBef>
              <a:defRPr sz="1200">
                <a:latin typeface="Arial" charset="0"/>
                <a:ea typeface="ＭＳ Ｐゴシック" charset="-128"/>
              </a:defRPr>
            </a:lvl1pPr>
          </a:lstStyle>
          <a:p>
            <a:pPr>
              <a:defRPr/>
            </a:pPr>
            <a:fld id="{40338F95-69CF-A346-B671-1F75E02DB630}" type="datetime1">
              <a:rPr lang="en-US"/>
              <a:pPr>
                <a:defRPr/>
              </a:pPr>
              <a:t>11/7/2022</a:t>
            </a:fld>
            <a:endParaRPr lang="en-US"/>
          </a:p>
        </p:txBody>
      </p:sp>
      <p:sp>
        <p:nvSpPr>
          <p:cNvPr id="4" name="Footer Placeholder 3">
            <a:extLst>
              <a:ext uri="{FF2B5EF4-FFF2-40B4-BE49-F238E27FC236}">
                <a16:creationId xmlns:a16="http://schemas.microsoft.com/office/drawing/2014/main" id="{7DB0DAE5-9324-A089-0013-343FCDCA5A60}"/>
              </a:ext>
            </a:extLst>
          </p:cNvPr>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spcBef>
                <a:spcPct val="50000"/>
              </a:spcBef>
              <a:defRPr sz="1200">
                <a:latin typeface="Arial"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717055BE-651E-7FDE-9261-E809FDB821B4}"/>
              </a:ext>
            </a:extLst>
          </p:cNvPr>
          <p:cNvSpPr>
            <a:spLocks noGrp="1"/>
          </p:cNvSpPr>
          <p:nvPr>
            <p:ph type="sldNum" sz="quarter" idx="3"/>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a:spcBef>
                <a:spcPct val="50000"/>
              </a:spcBef>
              <a:defRPr sz="1200" smtClean="0"/>
            </a:lvl1pPr>
          </a:lstStyle>
          <a:p>
            <a:pPr>
              <a:defRPr/>
            </a:pPr>
            <a:fld id="{65446027-8DC2-AD40-BC92-4F76FC8BD5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71E58CA2-2AB4-91B2-CD6D-291E26B8500C}"/>
              </a:ext>
            </a:extLst>
          </p:cNvPr>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5730" tIns="47866" rIns="95730" bIns="47866" numCol="1" anchor="t" anchorCtr="0" compatLnSpc="1">
            <a:prstTxWarp prst="textNoShape">
              <a:avLst/>
            </a:prstTxWarp>
          </a:bodyPr>
          <a:lstStyle>
            <a:lvl1pPr defTabSz="956741">
              <a:spcBef>
                <a:spcPct val="0"/>
              </a:spcBef>
              <a:defRPr sz="1200" b="0">
                <a:latin typeface="Times New Roman" charset="0"/>
                <a:ea typeface="+mn-ea"/>
              </a:defRPr>
            </a:lvl1pPr>
          </a:lstStyle>
          <a:p>
            <a:pPr>
              <a:defRPr/>
            </a:pPr>
            <a:endParaRPr lang="en-US"/>
          </a:p>
        </p:txBody>
      </p:sp>
      <p:sp>
        <p:nvSpPr>
          <p:cNvPr id="11267" name="Rectangle 1027">
            <a:extLst>
              <a:ext uri="{FF2B5EF4-FFF2-40B4-BE49-F238E27FC236}">
                <a16:creationId xmlns:a16="http://schemas.microsoft.com/office/drawing/2014/main" id="{245AB105-EA99-35EE-9B9E-A9032A886A76}"/>
              </a:ext>
            </a:extLst>
          </p:cNvPr>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5730" tIns="47866" rIns="95730" bIns="47866" numCol="1" anchor="t" anchorCtr="0" compatLnSpc="1">
            <a:prstTxWarp prst="textNoShape">
              <a:avLst/>
            </a:prstTxWarp>
          </a:bodyPr>
          <a:lstStyle>
            <a:lvl1pPr algn="r" defTabSz="956741">
              <a:spcBef>
                <a:spcPct val="0"/>
              </a:spcBef>
              <a:defRPr sz="1200" b="0">
                <a:latin typeface="Times New Roman" charset="0"/>
                <a:ea typeface="+mn-ea"/>
              </a:defRPr>
            </a:lvl1pPr>
          </a:lstStyle>
          <a:p>
            <a:pPr>
              <a:defRPr/>
            </a:pPr>
            <a:endParaRPr lang="en-US"/>
          </a:p>
        </p:txBody>
      </p:sp>
      <p:sp>
        <p:nvSpPr>
          <p:cNvPr id="3076" name="Rectangle 1028">
            <a:extLst>
              <a:ext uri="{FF2B5EF4-FFF2-40B4-BE49-F238E27FC236}">
                <a16:creationId xmlns:a16="http://schemas.microsoft.com/office/drawing/2014/main" id="{5EC1912E-4894-8478-6A59-0563BAEAACB6}"/>
              </a:ext>
            </a:extLst>
          </p:cNvPr>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1029">
            <a:extLst>
              <a:ext uri="{FF2B5EF4-FFF2-40B4-BE49-F238E27FC236}">
                <a16:creationId xmlns:a16="http://schemas.microsoft.com/office/drawing/2014/main" id="{ADB8B612-DDBA-66F9-81D3-6B090AC05599}"/>
              </a:ext>
            </a:extLst>
          </p:cNvPr>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5730" tIns="47866" rIns="95730" bIns="478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1030">
            <a:extLst>
              <a:ext uri="{FF2B5EF4-FFF2-40B4-BE49-F238E27FC236}">
                <a16:creationId xmlns:a16="http://schemas.microsoft.com/office/drawing/2014/main" id="{3FC7C4CC-EE1B-6961-00CD-547819FB76AC}"/>
              </a:ext>
            </a:extLst>
          </p:cNvPr>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5730" tIns="47866" rIns="95730" bIns="47866" numCol="1" anchor="b" anchorCtr="0" compatLnSpc="1">
            <a:prstTxWarp prst="textNoShape">
              <a:avLst/>
            </a:prstTxWarp>
          </a:bodyPr>
          <a:lstStyle>
            <a:lvl1pPr defTabSz="956741">
              <a:spcBef>
                <a:spcPct val="0"/>
              </a:spcBef>
              <a:defRPr sz="1200" b="0">
                <a:latin typeface="Times New Roman" charset="0"/>
                <a:ea typeface="+mn-ea"/>
              </a:defRPr>
            </a:lvl1pPr>
          </a:lstStyle>
          <a:p>
            <a:pPr>
              <a:defRPr/>
            </a:pPr>
            <a:endParaRPr lang="en-US"/>
          </a:p>
        </p:txBody>
      </p:sp>
      <p:sp>
        <p:nvSpPr>
          <p:cNvPr id="11271" name="Rectangle 1031">
            <a:extLst>
              <a:ext uri="{FF2B5EF4-FFF2-40B4-BE49-F238E27FC236}">
                <a16:creationId xmlns:a16="http://schemas.microsoft.com/office/drawing/2014/main" id="{587B4CDF-6DD2-8FA8-8C96-93276E43E748}"/>
              </a:ext>
            </a:extLst>
          </p:cNvPr>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5730" tIns="47866" rIns="95730" bIns="47866" numCol="1" anchor="b" anchorCtr="0" compatLnSpc="1">
            <a:prstTxWarp prst="textNoShape">
              <a:avLst/>
            </a:prstTxWarp>
          </a:bodyPr>
          <a:lstStyle>
            <a:lvl1pPr algn="r" defTabSz="956741">
              <a:spcBef>
                <a:spcPct val="0"/>
              </a:spcBef>
              <a:defRPr sz="1200" b="0" smtClean="0">
                <a:latin typeface="Times New Roman" panose="02020603050405020304" pitchFamily="18" charset="0"/>
              </a:defRPr>
            </a:lvl1pPr>
          </a:lstStyle>
          <a:p>
            <a:pPr>
              <a:defRPr/>
            </a:pPr>
            <a:fld id="{F9654F62-5F0C-794B-9EAC-7A287AC67D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a:t>
            </a:fld>
            <a:endParaRPr lang="en-US" altLang="en-US"/>
          </a:p>
        </p:txBody>
      </p:sp>
    </p:spTree>
    <p:extLst>
      <p:ext uri="{BB962C8B-B14F-4D97-AF65-F5344CB8AC3E}">
        <p14:creationId xmlns:p14="http://schemas.microsoft.com/office/powerpoint/2010/main" val="125608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13</a:t>
            </a:fld>
            <a:endParaRPr lang="en-US" altLang="en-US"/>
          </a:p>
        </p:txBody>
      </p:sp>
    </p:spTree>
    <p:extLst>
      <p:ext uri="{BB962C8B-B14F-4D97-AF65-F5344CB8AC3E}">
        <p14:creationId xmlns:p14="http://schemas.microsoft.com/office/powerpoint/2010/main" val="334838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a:t>
            </a:r>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14</a:t>
            </a:fld>
            <a:endParaRPr lang="en-US" altLang="en-US"/>
          </a:p>
        </p:txBody>
      </p:sp>
    </p:spTree>
    <p:extLst>
      <p:ext uri="{BB962C8B-B14F-4D97-AF65-F5344CB8AC3E}">
        <p14:creationId xmlns:p14="http://schemas.microsoft.com/office/powerpoint/2010/main" val="162357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POLL QUESTION</a:t>
            </a:r>
          </a:p>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15</a:t>
            </a:fld>
            <a:endParaRPr lang="en-US" altLang="en-US"/>
          </a:p>
        </p:txBody>
      </p:sp>
    </p:spTree>
    <p:extLst>
      <p:ext uri="{BB962C8B-B14F-4D97-AF65-F5344CB8AC3E}">
        <p14:creationId xmlns:p14="http://schemas.microsoft.com/office/powerpoint/2010/main" val="420439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POLL QUESTION</a:t>
            </a:r>
          </a:p>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16</a:t>
            </a:fld>
            <a:endParaRPr lang="en-US" altLang="en-US"/>
          </a:p>
        </p:txBody>
      </p:sp>
    </p:spTree>
    <p:extLst>
      <p:ext uri="{BB962C8B-B14F-4D97-AF65-F5344CB8AC3E}">
        <p14:creationId xmlns:p14="http://schemas.microsoft.com/office/powerpoint/2010/main" val="131229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POLL QUESTION</a:t>
            </a:r>
          </a:p>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17</a:t>
            </a:fld>
            <a:endParaRPr lang="en-US" altLang="en-US"/>
          </a:p>
        </p:txBody>
      </p:sp>
    </p:spTree>
    <p:extLst>
      <p:ext uri="{BB962C8B-B14F-4D97-AF65-F5344CB8AC3E}">
        <p14:creationId xmlns:p14="http://schemas.microsoft.com/office/powerpoint/2010/main" val="282614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Federal - $5,212,483</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 15% match – $781,872</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 $5,994,355</a:t>
            </a:r>
          </a:p>
          <a:p>
            <a:pPr marL="171450" indent="-171450">
              <a:buFontTx/>
              <a:buChar char="-"/>
            </a:pPr>
            <a:r>
              <a:rPr lang="en-US" dirty="0"/>
              <a:t>Small Utility Set Aside –about $2.1M</a:t>
            </a:r>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20</a:t>
            </a:fld>
            <a:endParaRPr lang="en-US" altLang="en-US"/>
          </a:p>
        </p:txBody>
      </p:sp>
    </p:spTree>
    <p:extLst>
      <p:ext uri="{BB962C8B-B14F-4D97-AF65-F5344CB8AC3E}">
        <p14:creationId xmlns:p14="http://schemas.microsoft.com/office/powerpoint/2010/main" val="396098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of federal funding = about $260k</a:t>
            </a:r>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21</a:t>
            </a:fld>
            <a:endParaRPr lang="en-US" altLang="en-US"/>
          </a:p>
        </p:txBody>
      </p:sp>
    </p:spTree>
    <p:extLst>
      <p:ext uri="{BB962C8B-B14F-4D97-AF65-F5344CB8AC3E}">
        <p14:creationId xmlns:p14="http://schemas.microsoft.com/office/powerpoint/2010/main" val="86598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22</a:t>
            </a:fld>
            <a:endParaRPr lang="en-US" altLang="en-US"/>
          </a:p>
        </p:txBody>
      </p:sp>
    </p:spTree>
    <p:extLst>
      <p:ext uri="{BB962C8B-B14F-4D97-AF65-F5344CB8AC3E}">
        <p14:creationId xmlns:p14="http://schemas.microsoft.com/office/powerpoint/2010/main" val="218104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a:t>
            </a:r>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23</a:t>
            </a:fld>
            <a:endParaRPr lang="en-US" altLang="en-US"/>
          </a:p>
        </p:txBody>
      </p:sp>
    </p:spTree>
    <p:extLst>
      <p:ext uri="{BB962C8B-B14F-4D97-AF65-F5344CB8AC3E}">
        <p14:creationId xmlns:p14="http://schemas.microsoft.com/office/powerpoint/2010/main" val="371341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2</a:t>
            </a:fld>
            <a:endParaRPr lang="en-US" altLang="en-US"/>
          </a:p>
        </p:txBody>
      </p:sp>
    </p:spTree>
    <p:extLst>
      <p:ext uri="{BB962C8B-B14F-4D97-AF65-F5344CB8AC3E}">
        <p14:creationId xmlns:p14="http://schemas.microsoft.com/office/powerpoint/2010/main" val="17068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4</a:t>
            </a:fld>
            <a:endParaRPr lang="en-US" altLang="en-US"/>
          </a:p>
        </p:txBody>
      </p:sp>
    </p:spTree>
    <p:extLst>
      <p:ext uri="{BB962C8B-B14F-4D97-AF65-F5344CB8AC3E}">
        <p14:creationId xmlns:p14="http://schemas.microsoft.com/office/powerpoint/2010/main" val="164661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5</a:t>
            </a:fld>
            <a:endParaRPr lang="en-US" altLang="en-US"/>
          </a:p>
        </p:txBody>
      </p:sp>
    </p:spTree>
    <p:extLst>
      <p:ext uri="{BB962C8B-B14F-4D97-AF65-F5344CB8AC3E}">
        <p14:creationId xmlns:p14="http://schemas.microsoft.com/office/powerpoint/2010/main" val="370810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929"/>
                </a:solidFill>
                <a:effectLst/>
                <a:latin typeface="Karla" pitchFamily="2" charset="0"/>
              </a:rPr>
              <a:t>The Preventing Outages and Enhancing the Resilience of the Electric Grid Grants are designed to make grants to eligible entities, States, and Tribes to prevent outages and enhance the resilience of the electric grid.</a:t>
            </a:r>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7</a:t>
            </a:fld>
            <a:endParaRPr lang="en-US" altLang="en-US"/>
          </a:p>
        </p:txBody>
      </p:sp>
    </p:spTree>
    <p:extLst>
      <p:ext uri="{BB962C8B-B14F-4D97-AF65-F5344CB8AC3E}">
        <p14:creationId xmlns:p14="http://schemas.microsoft.com/office/powerpoint/2010/main" val="410239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Federal - $5,212,483</a:t>
            </a:r>
          </a:p>
          <a:p>
            <a:pPr marL="285750" marR="0" lvl="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 15% match – $781,872</a:t>
            </a:r>
          </a:p>
          <a:p>
            <a:pPr marL="285750" marR="0" lvl="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 $5,994,355</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8</a:t>
            </a:fld>
            <a:endParaRPr lang="en-US" altLang="en-US"/>
          </a:p>
        </p:txBody>
      </p:sp>
    </p:spTree>
    <p:extLst>
      <p:ext uri="{BB962C8B-B14F-4D97-AF65-F5344CB8AC3E}">
        <p14:creationId xmlns:p14="http://schemas.microsoft.com/office/powerpoint/2010/main" val="281357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9</a:t>
            </a:fld>
            <a:endParaRPr lang="en-US" altLang="en-US"/>
          </a:p>
        </p:txBody>
      </p:sp>
    </p:spTree>
    <p:extLst>
      <p:ext uri="{BB962C8B-B14F-4D97-AF65-F5344CB8AC3E}">
        <p14:creationId xmlns:p14="http://schemas.microsoft.com/office/powerpoint/2010/main" val="179310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10</a:t>
            </a:fld>
            <a:endParaRPr lang="en-US" altLang="en-US"/>
          </a:p>
        </p:txBody>
      </p:sp>
    </p:spTree>
    <p:extLst>
      <p:ext uri="{BB962C8B-B14F-4D97-AF65-F5344CB8AC3E}">
        <p14:creationId xmlns:p14="http://schemas.microsoft.com/office/powerpoint/2010/main" val="400180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654F62-5F0C-794B-9EAC-7A287AC67D92}" type="slidenum">
              <a:rPr lang="en-US" altLang="en-US" smtClean="0"/>
              <a:pPr>
                <a:defRPr/>
              </a:pPr>
              <a:t>12</a:t>
            </a:fld>
            <a:endParaRPr lang="en-US" altLang="en-US"/>
          </a:p>
        </p:txBody>
      </p:sp>
    </p:spTree>
    <p:extLst>
      <p:ext uri="{BB962C8B-B14F-4D97-AF65-F5344CB8AC3E}">
        <p14:creationId xmlns:p14="http://schemas.microsoft.com/office/powerpoint/2010/main" val="152745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9E88CE07-6AB7-A53A-C0C7-AFF6C5C9EAD4}"/>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anchor="t"/>
          <a:lstStyle>
            <a:lvl1pPr eaLnBrk="0" hangingPunct="0">
              <a:defRPr sz="1400">
                <a:solidFill>
                  <a:schemeClr val="tx1"/>
                </a:solidFill>
                <a:latin typeface="Times New Roman" charset="0"/>
              </a:defRPr>
            </a:lvl1pPr>
          </a:lstStyle>
          <a:p>
            <a:pPr>
              <a:defRPr/>
            </a:pPr>
            <a:endParaRPr lang="en-US"/>
          </a:p>
        </p:txBody>
      </p:sp>
      <p:pic>
        <p:nvPicPr>
          <p:cNvPr id="5" name="Picture 6" descr="sc_corporate_rgb357.eps">
            <a:extLst>
              <a:ext uri="{FF2B5EF4-FFF2-40B4-BE49-F238E27FC236}">
                <a16:creationId xmlns:a16="http://schemas.microsoft.com/office/drawing/2014/main" id="{471AA6EB-7C14-2793-BBE4-F9E23322DCFC}"/>
              </a:ext>
            </a:extLst>
          </p:cNvPr>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02800" y="329883"/>
            <a:ext cx="2286000" cy="6400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Manual Input 1">
            <a:extLst>
              <a:ext uri="{FF2B5EF4-FFF2-40B4-BE49-F238E27FC236}">
                <a16:creationId xmlns:a16="http://schemas.microsoft.com/office/drawing/2014/main" id="{8546EE32-EEE1-3766-18D5-422A0AE7EA46}"/>
              </a:ext>
            </a:extLst>
          </p:cNvPr>
          <p:cNvSpPr/>
          <p:nvPr userDrawn="1"/>
        </p:nvSpPr>
        <p:spPr bwMode="auto">
          <a:xfrm rot="5400000">
            <a:off x="-354925" y="1656936"/>
            <a:ext cx="5556170" cy="4846320"/>
          </a:xfrm>
          <a:prstGeom prst="flowChartManualInpu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242" name="Rectangle 2"/>
          <p:cNvSpPr>
            <a:spLocks noGrp="1" noChangeArrowheads="1"/>
          </p:cNvSpPr>
          <p:nvPr>
            <p:ph type="ctrTitle" hasCustomPrompt="1"/>
          </p:nvPr>
        </p:nvSpPr>
        <p:spPr>
          <a:xfrm>
            <a:off x="193040" y="2286000"/>
            <a:ext cx="3688080" cy="2540000"/>
          </a:xfrm>
        </p:spPr>
        <p:txBody>
          <a:bodyPr/>
          <a:lstStyle>
            <a:lvl1pPr algn="l">
              <a:defRPr sz="3600">
                <a:solidFill>
                  <a:schemeClr val="bg1"/>
                </a:solidFill>
                <a:latin typeface="Garamond"/>
                <a:cs typeface="Garamond"/>
              </a:defRPr>
            </a:lvl1pPr>
          </a:lstStyle>
          <a:p>
            <a:r>
              <a:rPr lang="en-US" dirty="0"/>
              <a:t>Click to edit Master title style</a:t>
            </a:r>
            <a:br>
              <a:rPr lang="en-US" dirty="0"/>
            </a:br>
            <a:r>
              <a:rPr lang="en-US" dirty="0"/>
              <a:t>(add more?)</a:t>
            </a:r>
          </a:p>
        </p:txBody>
      </p:sp>
      <p:sp>
        <p:nvSpPr>
          <p:cNvPr id="10243" name="Rectangle 3"/>
          <p:cNvSpPr>
            <a:spLocks noGrp="1" noChangeArrowheads="1"/>
          </p:cNvSpPr>
          <p:nvPr>
            <p:ph type="subTitle" idx="1"/>
          </p:nvPr>
        </p:nvSpPr>
        <p:spPr>
          <a:xfrm>
            <a:off x="203202" y="4933690"/>
            <a:ext cx="4236718" cy="1752600"/>
          </a:xfrm>
        </p:spPr>
        <p:txBody>
          <a:bodyPr/>
          <a:lstStyle>
            <a:lvl1pPr marL="0" indent="0" algn="l">
              <a:buFontTx/>
              <a:buNone/>
              <a:defRPr sz="2000" b="0"/>
            </a:lvl1pPr>
          </a:lstStyle>
          <a:p>
            <a:r>
              <a:rPr lang="en-US" dirty="0"/>
              <a:t>Click to edit Master subtitle style</a:t>
            </a:r>
          </a:p>
        </p:txBody>
      </p:sp>
    </p:spTree>
    <p:extLst>
      <p:ext uri="{BB962C8B-B14F-4D97-AF65-F5344CB8AC3E}">
        <p14:creationId xmlns:p14="http://schemas.microsoft.com/office/powerpoint/2010/main" val="17983081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C08D8-7585-E54B-022F-B18AE93A4E19}"/>
              </a:ext>
            </a:extLst>
          </p:cNvPr>
          <p:cNvSpPr>
            <a:spLocks noGrp="1"/>
          </p:cNvSpPr>
          <p:nvPr>
            <p:ph type="dt" sz="half" idx="10"/>
          </p:nvPr>
        </p:nvSpPr>
        <p:spPr>
          <a:xfrm>
            <a:off x="0" y="6591299"/>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5" name="Footer Placeholder 4">
            <a:extLst>
              <a:ext uri="{FF2B5EF4-FFF2-40B4-BE49-F238E27FC236}">
                <a16:creationId xmlns:a16="http://schemas.microsoft.com/office/drawing/2014/main" id="{6E458E35-60A2-9156-3163-5E509225EB95}"/>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E2E0846-21DF-3D28-3598-F609327C62AB}"/>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11314562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76201"/>
            <a:ext cx="2844800" cy="6270625"/>
          </a:xfrm>
        </p:spPr>
        <p:txBody>
          <a:bodyPr vert="eaVert"/>
          <a:lstStyle>
            <a:lvl1pPr>
              <a:defRPr>
                <a:latin typeface="Garamond"/>
                <a:cs typeface="Garamond"/>
              </a:defRPr>
            </a:lvl1pPr>
          </a:lstStyle>
          <a:p>
            <a:r>
              <a:rPr lang="en-US" dirty="0"/>
              <a:t>Click to edit Master title style</a:t>
            </a:r>
          </a:p>
        </p:txBody>
      </p:sp>
      <p:sp>
        <p:nvSpPr>
          <p:cNvPr id="3" name="Vertical Text Placeholder 2"/>
          <p:cNvSpPr>
            <a:spLocks noGrp="1"/>
          </p:cNvSpPr>
          <p:nvPr>
            <p:ph type="body" orient="vert" idx="1"/>
          </p:nvPr>
        </p:nvSpPr>
        <p:spPr>
          <a:xfrm>
            <a:off x="203200" y="76201"/>
            <a:ext cx="8331200" cy="62706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8639CF-1231-DC70-69CB-1F8C66A77BAD}"/>
              </a:ext>
            </a:extLst>
          </p:cNvPr>
          <p:cNvSpPr>
            <a:spLocks noGrp="1"/>
          </p:cNvSpPr>
          <p:nvPr>
            <p:ph type="dt" sz="half" idx="10"/>
          </p:nvPr>
        </p:nvSpPr>
        <p:spPr>
          <a:xfrm>
            <a:off x="0" y="6600188"/>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5" name="Footer Placeholder 4">
            <a:extLst>
              <a:ext uri="{FF2B5EF4-FFF2-40B4-BE49-F238E27FC236}">
                <a16:creationId xmlns:a16="http://schemas.microsoft.com/office/drawing/2014/main" id="{2BA6F80A-2A75-137B-F816-D04794E081BC}"/>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E64917EB-C112-10B7-B153-A89F2B89D862}"/>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19087275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a:cs typeface="Garamond"/>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7EA9D9F-9B03-5F14-78E9-F50850E1643E}"/>
              </a:ext>
            </a:extLst>
          </p:cNvPr>
          <p:cNvSpPr>
            <a:spLocks noGrp="1"/>
          </p:cNvSpPr>
          <p:nvPr>
            <p:ph type="sldNum" sz="quarter" idx="4"/>
          </p:nvPr>
        </p:nvSpPr>
        <p:spPr>
          <a:xfrm>
            <a:off x="9347200" y="6620509"/>
            <a:ext cx="2844800" cy="237492"/>
          </a:xfrm>
          <a:prstGeom prst="rect">
            <a:avLst/>
          </a:prstGeom>
        </p:spPr>
        <p:txBody>
          <a:bodyPr/>
          <a:lstStyle>
            <a:lvl1pPr algn="r">
              <a:defRPr sz="900">
                <a:solidFill>
                  <a:srgbClr val="0A531C"/>
                </a:solidFill>
                <a:latin typeface="+mn-lt"/>
              </a:defRPr>
            </a:lvl1p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a:t>
            </a:fld>
            <a:endParaRPr lang="en-US" altLang="en-US" dirty="0"/>
          </a:p>
        </p:txBody>
      </p:sp>
      <p:sp>
        <p:nvSpPr>
          <p:cNvPr id="5" name="Date Placeholder 3">
            <a:extLst>
              <a:ext uri="{FF2B5EF4-FFF2-40B4-BE49-F238E27FC236}">
                <a16:creationId xmlns:a16="http://schemas.microsoft.com/office/drawing/2014/main" id="{EE0D2241-F749-7DDB-4A32-7556446AF79D}"/>
              </a:ext>
            </a:extLst>
          </p:cNvPr>
          <p:cNvSpPr>
            <a:spLocks noGrp="1"/>
          </p:cNvSpPr>
          <p:nvPr>
            <p:ph type="dt" sz="half" idx="2"/>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33517373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Garamond"/>
                <a:cs typeface="Garamond"/>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a:extLst>
              <a:ext uri="{FF2B5EF4-FFF2-40B4-BE49-F238E27FC236}">
                <a16:creationId xmlns:a16="http://schemas.microsoft.com/office/drawing/2014/main" id="{9882A158-31B4-04B1-D792-F83788F9D5D5}"/>
              </a:ext>
            </a:extLst>
          </p:cNvPr>
          <p:cNvSpPr>
            <a:spLocks noGrp="1"/>
          </p:cNvSpPr>
          <p:nvPr>
            <p:ph type="dt" sz="half" idx="10"/>
          </p:nvPr>
        </p:nvSpPr>
        <p:spPr>
          <a:xfrm>
            <a:off x="609600" y="6492876"/>
            <a:ext cx="28448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4B9AD8-C7D0-5ACA-3002-21ABC5A52523}"/>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EF87CA-768E-BCBC-3A92-5BEA6687B29C}"/>
              </a:ext>
            </a:extLst>
          </p:cNvPr>
          <p:cNvSpPr>
            <a:spLocks noGrp="1"/>
          </p:cNvSpPr>
          <p:nvPr>
            <p:ph type="sldNum" sz="quarter" idx="12"/>
          </p:nvPr>
        </p:nvSpPr>
        <p:spPr>
          <a:xfrm>
            <a:off x="9144000" y="6492876"/>
            <a:ext cx="2844800" cy="365125"/>
          </a:xfrm>
          <a:prstGeom prst="rect">
            <a:avLst/>
          </a:prstGeom>
        </p:spPr>
        <p:txBody>
          <a:bodyPr/>
          <a:lstStyle>
            <a:lvl1pPr>
              <a:defRPr/>
            </a:lvl1pPr>
          </a:lstStyle>
          <a:p>
            <a:pPr>
              <a:defRPr/>
            </a:pPr>
            <a:r>
              <a:rPr lang="en-US" altLang="en-US"/>
              <a:t>date-unit no-pres no-</a:t>
            </a:r>
            <a:fld id="{6A106C70-D501-254E-ABB8-D0E14D2EF7A9}" type="slidenum">
              <a:rPr lang="en-US" altLang="en-US" smtClean="0"/>
              <a:pPr>
                <a:defRPr/>
              </a:pPr>
              <a:t>‹#›</a:t>
            </a:fld>
            <a:endParaRPr lang="en-US" altLang="en-US"/>
          </a:p>
        </p:txBody>
      </p:sp>
    </p:spTree>
    <p:extLst>
      <p:ext uri="{BB962C8B-B14F-4D97-AF65-F5344CB8AC3E}">
        <p14:creationId xmlns:p14="http://schemas.microsoft.com/office/powerpoint/2010/main" val="2611904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5" name="Footer Placeholder 4">
            <a:extLst>
              <a:ext uri="{FF2B5EF4-FFF2-40B4-BE49-F238E27FC236}">
                <a16:creationId xmlns:a16="http://schemas.microsoft.com/office/drawing/2014/main" id="{2913C6F8-6016-2605-DF40-CFEC2EAAD37B}"/>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EE2B727-B1AE-D0FF-B8FA-2CC9A62F64F3}"/>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
        <p:nvSpPr>
          <p:cNvPr id="6" name="Date Placeholder 3">
            <a:extLst>
              <a:ext uri="{FF2B5EF4-FFF2-40B4-BE49-F238E27FC236}">
                <a16:creationId xmlns:a16="http://schemas.microsoft.com/office/drawing/2014/main" id="{3BD20E7A-E498-80EB-7A70-2B7F696F386C}"/>
              </a:ext>
            </a:extLst>
          </p:cNvPr>
          <p:cNvSpPr>
            <a:spLocks noGrp="1"/>
          </p:cNvSpPr>
          <p:nvPr>
            <p:ph type="dt" sz="half" idx="12"/>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4750035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2" name="Date Placeholder 3">
            <a:extLst>
              <a:ext uri="{FF2B5EF4-FFF2-40B4-BE49-F238E27FC236}">
                <a16:creationId xmlns:a16="http://schemas.microsoft.com/office/drawing/2014/main" id="{0229BDC1-D52B-BA95-75D3-3318D99E5925}"/>
              </a:ext>
            </a:extLst>
          </p:cNvPr>
          <p:cNvSpPr>
            <a:spLocks noGrp="1"/>
          </p:cNvSpPr>
          <p:nvPr>
            <p:ph type="dt" sz="half" idx="10"/>
          </p:nvPr>
        </p:nvSpPr>
        <p:spPr>
          <a:xfrm>
            <a:off x="0" y="6620509"/>
            <a:ext cx="2844800" cy="23336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7" name="Footer Placeholder 4">
            <a:extLst>
              <a:ext uri="{FF2B5EF4-FFF2-40B4-BE49-F238E27FC236}">
                <a16:creationId xmlns:a16="http://schemas.microsoft.com/office/drawing/2014/main" id="{CC4C211E-7C90-997F-43D9-48059F832FAA}"/>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28C74966-5ACA-7A75-38F5-7B272393F348}"/>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25354469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2" name="Date Placeholder 3">
            <a:extLst>
              <a:ext uri="{FF2B5EF4-FFF2-40B4-BE49-F238E27FC236}">
                <a16:creationId xmlns:a16="http://schemas.microsoft.com/office/drawing/2014/main" id="{77BDE4D4-F115-C95E-FD87-8CE7D666CEEE}"/>
              </a:ext>
            </a:extLst>
          </p:cNvPr>
          <p:cNvSpPr>
            <a:spLocks noGrp="1"/>
          </p:cNvSpPr>
          <p:nvPr>
            <p:ph type="dt" sz="half" idx="10"/>
          </p:nvPr>
        </p:nvSpPr>
        <p:spPr>
          <a:xfrm>
            <a:off x="0" y="6600189"/>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3" name="Footer Placeholder 4">
            <a:extLst>
              <a:ext uri="{FF2B5EF4-FFF2-40B4-BE49-F238E27FC236}">
                <a16:creationId xmlns:a16="http://schemas.microsoft.com/office/drawing/2014/main" id="{9807F4BD-4D08-9C5E-88E0-0C1153DDF2F4}"/>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8195208-1746-0D87-FC56-CC1E8FAE06D7}"/>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36544185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DF01B4-08FA-22CF-F85E-BF58DD633086}"/>
              </a:ext>
            </a:extLst>
          </p:cNvPr>
          <p:cNvSpPr>
            <a:spLocks noGrp="1"/>
          </p:cNvSpPr>
          <p:nvPr>
            <p:ph type="dt" sz="half" idx="10"/>
          </p:nvPr>
        </p:nvSpPr>
        <p:spPr>
          <a:xfrm>
            <a:off x="0" y="6610349"/>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3" name="Footer Placeholder 4">
            <a:extLst>
              <a:ext uri="{FF2B5EF4-FFF2-40B4-BE49-F238E27FC236}">
                <a16:creationId xmlns:a16="http://schemas.microsoft.com/office/drawing/2014/main" id="{9B307445-4C63-159B-2994-0BCDCE0C56C9}"/>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A748AAFB-05F1-ACDE-7510-A50E1E3C1A41}"/>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40256601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39E42A-0924-1532-5509-5FB6CE5A3E55}"/>
              </a:ext>
            </a:extLst>
          </p:cNvPr>
          <p:cNvSpPr>
            <a:spLocks noGrp="1"/>
          </p:cNvSpPr>
          <p:nvPr>
            <p:ph type="dt" sz="half" idx="10"/>
          </p:nvPr>
        </p:nvSpPr>
        <p:spPr>
          <a:xfrm>
            <a:off x="0" y="6600189"/>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6" name="Footer Placeholder 4">
            <a:extLst>
              <a:ext uri="{FF2B5EF4-FFF2-40B4-BE49-F238E27FC236}">
                <a16:creationId xmlns:a16="http://schemas.microsoft.com/office/drawing/2014/main" id="{2ED42908-76B8-9217-E2B9-841FB19E5302}"/>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F61F7947-6CEE-2086-B81F-CD0FD77B44E5}"/>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29425717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4D9717-E84B-C521-A542-1F8A695F6551}"/>
              </a:ext>
            </a:extLst>
          </p:cNvPr>
          <p:cNvSpPr>
            <a:spLocks noGrp="1"/>
          </p:cNvSpPr>
          <p:nvPr>
            <p:ph type="dt" sz="half" idx="10"/>
          </p:nvPr>
        </p:nvSpPr>
        <p:spPr>
          <a:xfrm>
            <a:off x="0" y="6610032"/>
            <a:ext cx="2844800" cy="237492"/>
          </a:xfrm>
          <a:prstGeom prst="rect">
            <a:avLst/>
          </a:prstGeom>
        </p:spPr>
        <p:txBody>
          <a:bodyPr/>
          <a:lstStyle>
            <a:lvl1pPr>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6" name="Footer Placeholder 4">
            <a:extLst>
              <a:ext uri="{FF2B5EF4-FFF2-40B4-BE49-F238E27FC236}">
                <a16:creationId xmlns:a16="http://schemas.microsoft.com/office/drawing/2014/main" id="{DDF41AF7-85CC-4997-9BE5-BC874882C316}"/>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0CE049B8-9A80-FBA5-B218-F44A320577CC}"/>
              </a:ext>
            </a:extLst>
          </p:cNvPr>
          <p:cNvSpPr txBox="1">
            <a:spLocks/>
          </p:cNvSpPr>
          <p:nvPr userDrawn="1"/>
        </p:nvSpPr>
        <p:spPr>
          <a:xfrm>
            <a:off x="9347200" y="6620509"/>
            <a:ext cx="2844800" cy="237492"/>
          </a:xfrm>
          <a:prstGeom prst="rect">
            <a:avLst/>
          </a:prstGeom>
        </p:spPr>
        <p:txBody>
          <a:bodyPr/>
          <a:lstStyle>
            <a:defPPr>
              <a:defRPr lang="en-US"/>
            </a:defPPr>
            <a:lvl1pPr algn="r" rtl="0" eaLnBrk="0" fontAlgn="base" hangingPunct="0">
              <a:spcBef>
                <a:spcPct val="0"/>
              </a:spcBef>
              <a:spcAft>
                <a:spcPct val="0"/>
              </a:spcAft>
              <a:defRPr sz="900" b="1" kern="1200">
                <a:solidFill>
                  <a:srgbClr val="0A531C"/>
                </a:solidFill>
                <a:latin typeface="+mn-lt"/>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Public Hearing | November 7, 2022</a:t>
            </a:r>
            <a:r>
              <a:rPr lang="en-US" altLang="en-US"/>
              <a:t> | </a:t>
            </a:r>
            <a:fld id="{5BB28544-8DE4-4748-8F73-A5BD5E54B4DD}" type="slidenum">
              <a:rPr lang="en-US" altLang="en-US" smtClean="0"/>
              <a:pPr>
                <a:defRPr/>
              </a:pPr>
              <a:t>‹#›</a:t>
            </a:fld>
            <a:endParaRPr lang="en-US" altLang="en-US" dirty="0"/>
          </a:p>
        </p:txBody>
      </p:sp>
    </p:spTree>
    <p:extLst>
      <p:ext uri="{BB962C8B-B14F-4D97-AF65-F5344CB8AC3E}">
        <p14:creationId xmlns:p14="http://schemas.microsoft.com/office/powerpoint/2010/main" val="21426060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F0BC76-BFD5-9836-AB5E-F8CA6C7E3FDD}"/>
              </a:ext>
            </a:extLst>
          </p:cNvPr>
          <p:cNvSpPr>
            <a:spLocks noGrp="1"/>
          </p:cNvSpPr>
          <p:nvPr>
            <p:ph type="title"/>
          </p:nvPr>
        </p:nvSpPr>
        <p:spPr bwMode="auto">
          <a:xfrm>
            <a:off x="162560" y="147955"/>
            <a:ext cx="934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F24F36-E748-8BEB-25FC-8B983445D673}"/>
              </a:ext>
            </a:extLst>
          </p:cNvPr>
          <p:cNvSpPr>
            <a:spLocks noGrp="1"/>
          </p:cNvSpPr>
          <p:nvPr>
            <p:ph type="body" idx="1"/>
          </p:nvPr>
        </p:nvSpPr>
        <p:spPr bwMode="auto">
          <a:xfrm>
            <a:off x="609600" y="1371600"/>
            <a:ext cx="109728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TextBox 10">
            <a:extLst>
              <a:ext uri="{FF2B5EF4-FFF2-40B4-BE49-F238E27FC236}">
                <a16:creationId xmlns:a16="http://schemas.microsoft.com/office/drawing/2014/main" id="{8BBE3607-347A-F360-A262-DC0F8B0F2BF4}"/>
              </a:ext>
            </a:extLst>
          </p:cNvPr>
          <p:cNvSpPr txBox="1"/>
          <p:nvPr userDrawn="1"/>
        </p:nvSpPr>
        <p:spPr>
          <a:xfrm>
            <a:off x="11853333" y="415925"/>
            <a:ext cx="338667" cy="184150"/>
          </a:xfrm>
          <a:prstGeom prst="rect">
            <a:avLst/>
          </a:prstGeom>
          <a:noFill/>
        </p:spPr>
        <p:txBody>
          <a:bodyPr>
            <a:spAutoFit/>
          </a:bodyPr>
          <a:lstStyle>
            <a:lvl1pPr>
              <a:defRPr sz="1000" b="1">
                <a:solidFill>
                  <a:schemeClr val="tx1"/>
                </a:solidFill>
                <a:latin typeface="Arial" charset="0"/>
                <a:ea typeface="ＭＳ Ｐゴシック" charset="-128"/>
              </a:defRPr>
            </a:lvl1pPr>
            <a:lvl2pPr marL="37931725" indent="-37474525">
              <a:defRPr sz="1000" b="1">
                <a:solidFill>
                  <a:schemeClr val="tx1"/>
                </a:solidFill>
                <a:latin typeface="Arial" charset="0"/>
                <a:ea typeface="ＭＳ Ｐゴシック" charset="-128"/>
              </a:defRPr>
            </a:lvl2pPr>
            <a:lvl3pPr>
              <a:defRPr sz="1000" b="1">
                <a:solidFill>
                  <a:schemeClr val="tx1"/>
                </a:solidFill>
                <a:latin typeface="Arial" charset="0"/>
                <a:ea typeface="ＭＳ Ｐゴシック" charset="-128"/>
              </a:defRPr>
            </a:lvl3pPr>
            <a:lvl4pPr>
              <a:defRPr sz="1000" b="1">
                <a:solidFill>
                  <a:schemeClr val="tx1"/>
                </a:solidFill>
                <a:latin typeface="Arial" charset="0"/>
                <a:ea typeface="ＭＳ Ｐゴシック" charset="-128"/>
              </a:defRPr>
            </a:lvl4pPr>
            <a:lvl5pPr>
              <a:defRPr sz="1000" b="1">
                <a:solidFill>
                  <a:schemeClr val="tx1"/>
                </a:solidFill>
                <a:latin typeface="Arial" charset="0"/>
                <a:ea typeface="ＭＳ Ｐゴシック" charset="-128"/>
              </a:defRPr>
            </a:lvl5pPr>
            <a:lvl6pPr marL="457200" eaLnBrk="0" fontAlgn="base" hangingPunct="0">
              <a:spcBef>
                <a:spcPct val="50000"/>
              </a:spcBef>
              <a:spcAft>
                <a:spcPct val="0"/>
              </a:spcAft>
              <a:defRPr sz="1000" b="1">
                <a:solidFill>
                  <a:schemeClr val="tx1"/>
                </a:solidFill>
                <a:latin typeface="Arial" charset="0"/>
                <a:ea typeface="ＭＳ Ｐゴシック" charset="-128"/>
              </a:defRPr>
            </a:lvl6pPr>
            <a:lvl7pPr marL="914400" eaLnBrk="0" fontAlgn="base" hangingPunct="0">
              <a:spcBef>
                <a:spcPct val="50000"/>
              </a:spcBef>
              <a:spcAft>
                <a:spcPct val="0"/>
              </a:spcAft>
              <a:defRPr sz="1000" b="1">
                <a:solidFill>
                  <a:schemeClr val="tx1"/>
                </a:solidFill>
                <a:latin typeface="Arial" charset="0"/>
                <a:ea typeface="ＭＳ Ｐゴシック" charset="-128"/>
              </a:defRPr>
            </a:lvl7pPr>
            <a:lvl8pPr marL="1371600" eaLnBrk="0" fontAlgn="base" hangingPunct="0">
              <a:spcBef>
                <a:spcPct val="50000"/>
              </a:spcBef>
              <a:spcAft>
                <a:spcPct val="0"/>
              </a:spcAft>
              <a:defRPr sz="1000" b="1">
                <a:solidFill>
                  <a:schemeClr val="tx1"/>
                </a:solidFill>
                <a:latin typeface="Arial" charset="0"/>
                <a:ea typeface="ＭＳ Ｐゴシック" charset="-128"/>
              </a:defRPr>
            </a:lvl8pPr>
            <a:lvl9pPr marL="1828800" eaLnBrk="0" fontAlgn="base" hangingPunct="0">
              <a:spcBef>
                <a:spcPct val="50000"/>
              </a:spcBef>
              <a:spcAft>
                <a:spcPct val="0"/>
              </a:spcAft>
              <a:defRPr sz="1000" b="1">
                <a:solidFill>
                  <a:schemeClr val="tx1"/>
                </a:solidFill>
                <a:latin typeface="Arial" charset="0"/>
                <a:ea typeface="ＭＳ Ｐゴシック" charset="-128"/>
              </a:defRPr>
            </a:lvl9pPr>
          </a:lstStyle>
          <a:p>
            <a:pPr>
              <a:spcBef>
                <a:spcPct val="50000"/>
              </a:spcBef>
              <a:defRPr/>
            </a:pPr>
            <a:r>
              <a:rPr lang="en-US" sz="600" b="0">
                <a:solidFill>
                  <a:schemeClr val="bg1"/>
                </a:solidFill>
                <a:latin typeface="Helvetica Neue" charset="0"/>
              </a:rPr>
              <a:t>®</a:t>
            </a:r>
          </a:p>
        </p:txBody>
      </p:sp>
      <p:pic>
        <p:nvPicPr>
          <p:cNvPr id="2" name="Picture 6" descr="sc_corporate_rgb357.eps">
            <a:extLst>
              <a:ext uri="{FF2B5EF4-FFF2-40B4-BE49-F238E27FC236}">
                <a16:creationId xmlns:a16="http://schemas.microsoft.com/office/drawing/2014/main" id="{ADCF88DB-7EBE-CD7D-7153-F37EAD1F3ED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396582" y="278765"/>
            <a:ext cx="1632858" cy="45720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8ADCE67-B196-F524-7667-17D566B102C2}"/>
              </a:ext>
            </a:extLst>
          </p:cNvPr>
          <p:cNvSpPr>
            <a:spLocks noGrp="1"/>
          </p:cNvSpPr>
          <p:nvPr>
            <p:ph type="sldNum" sz="quarter" idx="4"/>
          </p:nvPr>
        </p:nvSpPr>
        <p:spPr>
          <a:xfrm>
            <a:off x="9347200" y="6591299"/>
            <a:ext cx="2844800" cy="237492"/>
          </a:xfrm>
          <a:prstGeom prst="rect">
            <a:avLst/>
          </a:prstGeom>
        </p:spPr>
        <p:txBody>
          <a:bodyPr/>
          <a:lstStyle>
            <a:lvl1pPr algn="r">
              <a:defRPr sz="900">
                <a:solidFill>
                  <a:srgbClr val="0A531C"/>
                </a:solidFill>
                <a:latin typeface="+mn-lt"/>
              </a:defRPr>
            </a:lvl1p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6493DDE0-5DC4-E59C-0AD5-D7BA04096F37}"/>
              </a:ext>
            </a:extLst>
          </p:cNvPr>
          <p:cNvSpPr>
            <a:spLocks noGrp="1"/>
          </p:cNvSpPr>
          <p:nvPr>
            <p:ph type="dt" sz="half" idx="2"/>
          </p:nvPr>
        </p:nvSpPr>
        <p:spPr>
          <a:xfrm>
            <a:off x="0" y="661034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4" name="Manual Input 1">
            <a:extLst>
              <a:ext uri="{FF2B5EF4-FFF2-40B4-BE49-F238E27FC236}">
                <a16:creationId xmlns:a16="http://schemas.microsoft.com/office/drawing/2014/main" id="{E5366636-2BB2-FED0-4DF4-2F1A827241F5}"/>
              </a:ext>
            </a:extLst>
          </p:cNvPr>
          <p:cNvSpPr/>
          <p:nvPr userDrawn="1"/>
        </p:nvSpPr>
        <p:spPr bwMode="auto">
          <a:xfrm rot="5400000">
            <a:off x="6027420" y="-6030855"/>
            <a:ext cx="137160" cy="12198096"/>
          </a:xfrm>
          <a:prstGeom prst="rec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926645CA-8184-B58E-EC0F-CFFA7659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hf hdr="0" ftr="0" dt="0"/>
  <p:txStyles>
    <p:title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200" algn="l" rtl="0" eaLnBrk="0" fontAlgn="base" hangingPunct="0">
        <a:spcBef>
          <a:spcPct val="0"/>
        </a:spcBef>
        <a:spcAft>
          <a:spcPct val="0"/>
        </a:spcAft>
        <a:defRPr sz="4000" b="1">
          <a:solidFill>
            <a:schemeClr val="tx1"/>
          </a:solidFill>
          <a:latin typeface="Adobe Garamond Pro" charset="0"/>
        </a:defRPr>
      </a:lvl6pPr>
      <a:lvl7pPr marL="914400" algn="l" rtl="0" eaLnBrk="0" fontAlgn="base" hangingPunct="0">
        <a:spcBef>
          <a:spcPct val="0"/>
        </a:spcBef>
        <a:spcAft>
          <a:spcPct val="0"/>
        </a:spcAft>
        <a:defRPr sz="4000" b="1">
          <a:solidFill>
            <a:schemeClr val="tx1"/>
          </a:solidFill>
          <a:latin typeface="Adobe Garamond Pro" charset="0"/>
        </a:defRPr>
      </a:lvl7pPr>
      <a:lvl8pPr marL="1371600" algn="l" rtl="0" eaLnBrk="0" fontAlgn="base" hangingPunct="0">
        <a:spcBef>
          <a:spcPct val="0"/>
        </a:spcBef>
        <a:spcAft>
          <a:spcPct val="0"/>
        </a:spcAft>
        <a:defRPr sz="4000" b="1">
          <a:solidFill>
            <a:schemeClr val="tx1"/>
          </a:solidFill>
          <a:latin typeface="Adobe Garamond Pro" charset="0"/>
        </a:defRPr>
      </a:lvl8pPr>
      <a:lvl9pPr marL="1828800" algn="l" rtl="0" eaLnBrk="0" fontAlgn="base" hangingPunct="0">
        <a:spcBef>
          <a:spcPct val="0"/>
        </a:spcBef>
        <a:spcAft>
          <a:spcPct val="0"/>
        </a:spcAft>
        <a:defRPr sz="4000" b="1">
          <a:solidFill>
            <a:schemeClr val="tx1"/>
          </a:solidFill>
          <a:latin typeface="Adobe Garamond Pro"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4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91D081-ED18-96A4-C644-BD3AB206FDC9}"/>
              </a:ext>
            </a:extLst>
          </p:cNvPr>
          <p:cNvPicPr>
            <a:picLocks noChangeAspect="1"/>
          </p:cNvPicPr>
          <p:nvPr/>
        </p:nvPicPr>
        <p:blipFill>
          <a:blip r:embed="rId3"/>
          <a:stretch>
            <a:fillRect/>
          </a:stretch>
        </p:blipFill>
        <p:spPr>
          <a:xfrm>
            <a:off x="3858016" y="1302011"/>
            <a:ext cx="8333984" cy="5555989"/>
          </a:xfrm>
          <a:prstGeom prst="rect">
            <a:avLst/>
          </a:prstGeom>
        </p:spPr>
      </p:pic>
      <p:sp>
        <p:nvSpPr>
          <p:cNvPr id="5" name="Manual Input 4">
            <a:extLst>
              <a:ext uri="{FF2B5EF4-FFF2-40B4-BE49-F238E27FC236}">
                <a16:creationId xmlns:a16="http://schemas.microsoft.com/office/drawing/2014/main" id="{4164678F-D6B5-CFE7-9B7F-158014965E42}"/>
              </a:ext>
            </a:extLst>
          </p:cNvPr>
          <p:cNvSpPr/>
          <p:nvPr/>
        </p:nvSpPr>
        <p:spPr bwMode="auto">
          <a:xfrm rot="5400000">
            <a:off x="-354925" y="1656938"/>
            <a:ext cx="5556169" cy="4846320"/>
          </a:xfrm>
          <a:prstGeom prst="flowChartManualInpu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122" name="Title 1">
            <a:extLst>
              <a:ext uri="{FF2B5EF4-FFF2-40B4-BE49-F238E27FC236}">
                <a16:creationId xmlns:a16="http://schemas.microsoft.com/office/drawing/2014/main" id="{C66D5FC8-4D8C-1F43-A1ED-10BEF7286609}"/>
              </a:ext>
            </a:extLst>
          </p:cNvPr>
          <p:cNvSpPr>
            <a:spLocks noGrp="1"/>
          </p:cNvSpPr>
          <p:nvPr>
            <p:ph type="ctrTitle"/>
          </p:nvPr>
        </p:nvSpPr>
        <p:spPr>
          <a:xfrm>
            <a:off x="123653" y="2488224"/>
            <a:ext cx="4285507" cy="2748258"/>
          </a:xfrm>
        </p:spPr>
        <p:txBody>
          <a:bodyPr/>
          <a:lstStyle/>
          <a:p>
            <a:pPr algn="l"/>
            <a:r>
              <a:rPr lang="en-US" altLang="en-US" sz="3200" dirty="0">
                <a:solidFill>
                  <a:schemeClr val="bg1"/>
                </a:solidFill>
                <a:latin typeface="Garamond" panose="02020404030301010803" pitchFamily="18" charset="0"/>
                <a:ea typeface="Garamond" panose="02020404030301010803" pitchFamily="18" charset="0"/>
                <a:cs typeface="Garamond" panose="02020404030301010803" pitchFamily="18" charset="0"/>
              </a:rPr>
              <a:t>Proposed</a:t>
            </a:r>
            <a:br>
              <a:rPr lang="en-US" altLang="en-US" sz="44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altLang="en-US" sz="4400" dirty="0">
                <a:solidFill>
                  <a:schemeClr val="bg1"/>
                </a:solidFill>
                <a:latin typeface="Garamond" panose="02020404030301010803" pitchFamily="18" charset="0"/>
                <a:ea typeface="Garamond" panose="02020404030301010803" pitchFamily="18" charset="0"/>
                <a:cs typeface="Garamond" panose="02020404030301010803" pitchFamily="18" charset="0"/>
              </a:rPr>
              <a:t>South</a:t>
            </a:r>
            <a:r>
              <a:rPr lang="en-US" altLang="en-US" sz="4400" dirty="0">
                <a:solidFill>
                  <a:schemeClr val="accent1">
                    <a:lumMod val="50000"/>
                  </a:schemeClr>
                </a:solidFill>
                <a:latin typeface="Garamond" panose="02020404030301010803" pitchFamily="18" charset="0"/>
                <a:ea typeface="Garamond" panose="02020404030301010803" pitchFamily="18" charset="0"/>
                <a:cs typeface="Garamond" panose="02020404030301010803" pitchFamily="18" charset="0"/>
              </a:rPr>
              <a:t> </a:t>
            </a:r>
            <a:r>
              <a:rPr lang="en-US" altLang="en-US" sz="4400" dirty="0">
                <a:solidFill>
                  <a:schemeClr val="bg1"/>
                </a:solidFill>
                <a:latin typeface="Garamond" panose="02020404030301010803" pitchFamily="18" charset="0"/>
                <a:ea typeface="Garamond" panose="02020404030301010803" pitchFamily="18" charset="0"/>
                <a:cs typeface="Garamond" panose="02020404030301010803" pitchFamily="18" charset="0"/>
              </a:rPr>
              <a:t>Carolina </a:t>
            </a:r>
            <a:br>
              <a:rPr lang="en-US" altLang="en-US" sz="4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altLang="en-US" sz="3600" dirty="0">
                <a:solidFill>
                  <a:schemeClr val="bg1"/>
                </a:solidFill>
                <a:latin typeface="Garamond" panose="02020404030301010803" pitchFamily="18" charset="0"/>
                <a:ea typeface="Garamond" panose="02020404030301010803" pitchFamily="18" charset="0"/>
                <a:cs typeface="Garamond" panose="02020404030301010803" pitchFamily="18" charset="0"/>
              </a:rPr>
              <a:t>Grid Resilience Grant Program</a:t>
            </a:r>
            <a:endParaRPr lang="en-US" altLang="en-US" sz="4800" dirty="0">
              <a:solidFill>
                <a:schemeClr val="bg1"/>
              </a:solidFill>
              <a:latin typeface="Garamond" panose="02020404030301010803" pitchFamily="18" charset="0"/>
              <a:ea typeface="Garamond" panose="02020404030301010803" pitchFamily="18" charset="0"/>
              <a:cs typeface="Garamond" panose="02020404030301010803" pitchFamily="18" charset="0"/>
            </a:endParaRPr>
          </a:p>
        </p:txBody>
      </p:sp>
      <p:sp>
        <p:nvSpPr>
          <p:cNvPr id="5123" name="Subtitle 2">
            <a:extLst>
              <a:ext uri="{FF2B5EF4-FFF2-40B4-BE49-F238E27FC236}">
                <a16:creationId xmlns:a16="http://schemas.microsoft.com/office/drawing/2014/main" id="{A5C36EA6-8FF8-5B75-8688-9271FBBF02E1}"/>
              </a:ext>
            </a:extLst>
          </p:cNvPr>
          <p:cNvSpPr>
            <a:spLocks noGrp="1"/>
          </p:cNvSpPr>
          <p:nvPr>
            <p:ph type="subTitle" idx="1"/>
          </p:nvPr>
        </p:nvSpPr>
        <p:spPr>
          <a:xfrm>
            <a:off x="211335" y="5664161"/>
            <a:ext cx="9143999" cy="699061"/>
          </a:xfrm>
        </p:spPr>
        <p:txBody>
          <a:bodyPr/>
          <a:lstStyle/>
          <a:p>
            <a:pPr algn="l"/>
            <a:r>
              <a:rPr lang="en-US" altLang="en-US" sz="2000" dirty="0">
                <a:solidFill>
                  <a:schemeClr val="bg1"/>
                </a:solidFill>
                <a:ea typeface="Geneva" panose="020B0503030404040204" pitchFamily="34" charset="0"/>
                <a:cs typeface="Geneva" panose="020B0503030404040204" pitchFamily="34" charset="0"/>
              </a:rPr>
              <a:t>BIL 40101(d) Formula Grant  </a:t>
            </a:r>
          </a:p>
          <a:p>
            <a:pPr algn="l"/>
            <a:r>
              <a:rPr lang="en-US" altLang="en-US" sz="2000" dirty="0">
                <a:solidFill>
                  <a:schemeClr val="bg1"/>
                </a:solidFill>
                <a:ea typeface="Geneva" panose="020B0503030404040204" pitchFamily="34" charset="0"/>
                <a:cs typeface="Geneva" panose="020B0503030404040204" pitchFamily="34" charset="0"/>
              </a:rPr>
              <a:t>Public Hearing | November 7, 2022</a:t>
            </a:r>
          </a:p>
        </p:txBody>
      </p:sp>
    </p:spTree>
    <p:extLst>
      <p:ext uri="{BB962C8B-B14F-4D97-AF65-F5344CB8AC3E}">
        <p14:creationId xmlns:p14="http://schemas.microsoft.com/office/powerpoint/2010/main" val="7557369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5168-48FB-C25D-4AE2-E7EEB055762C}"/>
              </a:ext>
            </a:extLst>
          </p:cNvPr>
          <p:cNvSpPr>
            <a:spLocks noGrp="1"/>
          </p:cNvSpPr>
          <p:nvPr>
            <p:ph type="title"/>
          </p:nvPr>
        </p:nvSpPr>
        <p:spPr/>
        <p:txBody>
          <a:bodyPr/>
          <a:lstStyle/>
          <a:p>
            <a:r>
              <a:rPr lang="en-US" dirty="0"/>
              <a:t>40101(d) Program Narrative Guidance</a:t>
            </a:r>
          </a:p>
        </p:txBody>
      </p:sp>
      <p:sp>
        <p:nvSpPr>
          <p:cNvPr id="3" name="Content Placeholder 2">
            <a:extLst>
              <a:ext uri="{FF2B5EF4-FFF2-40B4-BE49-F238E27FC236}">
                <a16:creationId xmlns:a16="http://schemas.microsoft.com/office/drawing/2014/main" id="{FF09403C-2798-B673-0966-D900F8E39017}"/>
              </a:ext>
            </a:extLst>
          </p:cNvPr>
          <p:cNvSpPr>
            <a:spLocks noGrp="1"/>
          </p:cNvSpPr>
          <p:nvPr>
            <p:ph idx="1"/>
          </p:nvPr>
        </p:nvSpPr>
        <p:spPr>
          <a:xfrm>
            <a:off x="609600" y="1951463"/>
            <a:ext cx="10972800" cy="4975225"/>
          </a:xfrm>
        </p:spPr>
        <p:txBody>
          <a:bodyPr/>
          <a:lstStyle/>
          <a:p>
            <a:r>
              <a:rPr lang="en-US" sz="2000" dirty="0"/>
              <a:t>Electric grid operators</a:t>
            </a:r>
          </a:p>
          <a:p>
            <a:r>
              <a:rPr lang="en-US" sz="2000" dirty="0"/>
              <a:t>Electricity storage operators</a:t>
            </a:r>
          </a:p>
          <a:p>
            <a:r>
              <a:rPr lang="en-US" sz="2000" dirty="0"/>
              <a:t>Electricity generator</a:t>
            </a:r>
          </a:p>
          <a:p>
            <a:r>
              <a:rPr lang="en-US" sz="2000" dirty="0"/>
              <a:t>Transmission owners or operators</a:t>
            </a:r>
          </a:p>
          <a:p>
            <a:r>
              <a:rPr lang="en-US" sz="2000" dirty="0"/>
              <a:t>Distribution providers</a:t>
            </a:r>
          </a:p>
          <a:p>
            <a:r>
              <a:rPr lang="en-US" sz="2000" dirty="0"/>
              <a:t>Fuel suppliers</a:t>
            </a:r>
          </a:p>
          <a:p>
            <a:r>
              <a:rPr lang="en-US" sz="2000" dirty="0"/>
              <a:t>Other relevant entities as determined by the Secretary</a:t>
            </a:r>
          </a:p>
        </p:txBody>
      </p:sp>
      <p:sp>
        <p:nvSpPr>
          <p:cNvPr id="4" name="Slide Number Placeholder 3">
            <a:extLst>
              <a:ext uri="{FF2B5EF4-FFF2-40B4-BE49-F238E27FC236}">
                <a16:creationId xmlns:a16="http://schemas.microsoft.com/office/drawing/2014/main" id="{41F4C0D0-2255-301C-9AD0-C3D63531333B}"/>
              </a:ext>
            </a:extLst>
          </p:cNvPr>
          <p:cNvSpPr>
            <a:spLocks noGrp="1"/>
          </p:cNvSpPr>
          <p:nvPr>
            <p:ph type="sldNum" sz="quarter" idx="4"/>
          </p:nvPr>
        </p:nvSpPr>
        <p:spPr/>
        <p:txBody>
          <a:bodyPr/>
          <a:lstStyle/>
          <a:p>
            <a:pPr>
              <a:defRPr/>
            </a:pPr>
            <a:r>
              <a:rPr lang="en-US">
                <a:solidFill>
                  <a:srgbClr val="0A531C"/>
                </a:solidFill>
              </a:rPr>
              <a:t>Public Hearing | November 7, 2022</a:t>
            </a:r>
            <a:r>
              <a:rPr lang="en-US" altLang="en-US"/>
              <a:t> | </a:t>
            </a:r>
            <a:fld id="{5BB28544-8DE4-4748-8F73-A5BD5E54B4DD}" type="slidenum">
              <a:rPr lang="en-US" altLang="en-US" smtClean="0"/>
              <a:pPr>
                <a:defRPr/>
              </a:pPr>
              <a:t>10</a:t>
            </a:fld>
            <a:endParaRPr lang="en-US" altLang="en-US" dirty="0"/>
          </a:p>
        </p:txBody>
      </p:sp>
      <p:sp>
        <p:nvSpPr>
          <p:cNvPr id="9" name="Content Placeholder 5">
            <a:extLst>
              <a:ext uri="{FF2B5EF4-FFF2-40B4-BE49-F238E27FC236}">
                <a16:creationId xmlns:a16="http://schemas.microsoft.com/office/drawing/2014/main" id="{5F0A98C9-BCBE-6DE0-2994-1096B96E039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800" kern="0" dirty="0">
                <a:solidFill>
                  <a:srgbClr val="64A70B"/>
                </a:solidFill>
              </a:rPr>
              <a:t>Eligible entities for subawards</a:t>
            </a:r>
          </a:p>
        </p:txBody>
      </p:sp>
      <p:sp>
        <p:nvSpPr>
          <p:cNvPr id="5" name="Date Placeholder 3">
            <a:extLst>
              <a:ext uri="{FF2B5EF4-FFF2-40B4-BE49-F238E27FC236}">
                <a16:creationId xmlns:a16="http://schemas.microsoft.com/office/drawing/2014/main" id="{AFBC0E42-5CB0-EAFE-105E-A14A17FA576E}"/>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
        <p:nvSpPr>
          <p:cNvPr id="8" name="Content Placeholder 5">
            <a:extLst>
              <a:ext uri="{FF2B5EF4-FFF2-40B4-BE49-F238E27FC236}">
                <a16:creationId xmlns:a16="http://schemas.microsoft.com/office/drawing/2014/main" id="{B4C4C905-5D34-4C60-87F1-32534C3A050B}"/>
              </a:ext>
            </a:extLst>
          </p:cNvPr>
          <p:cNvSpPr txBox="1">
            <a:spLocks/>
          </p:cNvSpPr>
          <p:nvPr/>
        </p:nvSpPr>
        <p:spPr bwMode="auto">
          <a:xfrm>
            <a:off x="977072" y="4826524"/>
            <a:ext cx="10237855" cy="1617471"/>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1800" b="0" kern="0" dirty="0">
                <a:solidFill>
                  <a:srgbClr val="15244F"/>
                </a:solidFill>
              </a:rPr>
              <a:t>An eligible entity that receives a subaward under this program is required to match 100% of subaward amount.</a:t>
            </a:r>
          </a:p>
          <a:p>
            <a:pPr marL="119062" indent="0">
              <a:spcBef>
                <a:spcPts val="1200"/>
              </a:spcBef>
              <a:spcAft>
                <a:spcPts val="600"/>
              </a:spcAft>
              <a:buNone/>
            </a:pPr>
            <a:r>
              <a:rPr lang="en-US" sz="1800" b="0" kern="0" dirty="0">
                <a:solidFill>
                  <a:srgbClr val="15244F"/>
                </a:solidFill>
              </a:rPr>
              <a:t>For a small entity (not more than 4,000,000 MWh sales per year), the required match will be one-third of the subaward amount.</a:t>
            </a:r>
          </a:p>
        </p:txBody>
      </p:sp>
    </p:spTree>
    <p:extLst>
      <p:ext uri="{BB962C8B-B14F-4D97-AF65-F5344CB8AC3E}">
        <p14:creationId xmlns:p14="http://schemas.microsoft.com/office/powerpoint/2010/main" val="2423804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5CF0-BDF3-4CC3-D792-76DB5E2FF52E}"/>
              </a:ext>
            </a:extLst>
          </p:cNvPr>
          <p:cNvSpPr>
            <a:spLocks noGrp="1"/>
          </p:cNvSpPr>
          <p:nvPr>
            <p:ph type="title"/>
          </p:nvPr>
        </p:nvSpPr>
        <p:spPr/>
        <p:txBody>
          <a:bodyPr/>
          <a:lstStyle/>
          <a:p>
            <a:r>
              <a:rPr lang="en-US" dirty="0"/>
              <a:t>Strategic approach</a:t>
            </a:r>
          </a:p>
        </p:txBody>
      </p:sp>
      <p:sp>
        <p:nvSpPr>
          <p:cNvPr id="3" name="Text Placeholder 2">
            <a:extLst>
              <a:ext uri="{FF2B5EF4-FFF2-40B4-BE49-F238E27FC236}">
                <a16:creationId xmlns:a16="http://schemas.microsoft.com/office/drawing/2014/main" id="{1C723AA9-1A6B-BDC3-0BAD-0C0BBEB0CB7E}"/>
              </a:ext>
            </a:extLst>
          </p:cNvPr>
          <p:cNvSpPr>
            <a:spLocks noGrp="1"/>
          </p:cNvSpPr>
          <p:nvPr>
            <p:ph type="body" idx="1"/>
          </p:nvPr>
        </p:nvSpPr>
        <p:spPr/>
        <p:txBody>
          <a:bodyPr/>
          <a:lstStyle/>
          <a:p>
            <a:r>
              <a:rPr lang="en-US" dirty="0"/>
              <a:t>Proposed Grid Resilience Grant Program 40101(d)</a:t>
            </a:r>
          </a:p>
        </p:txBody>
      </p:sp>
    </p:spTree>
    <p:extLst>
      <p:ext uri="{BB962C8B-B14F-4D97-AF65-F5344CB8AC3E}">
        <p14:creationId xmlns:p14="http://schemas.microsoft.com/office/powerpoint/2010/main" val="20818094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0CDD12-DA30-B1FE-74B4-94E0D2302BBE}"/>
              </a:ext>
            </a:extLst>
          </p:cNvPr>
          <p:cNvSpPr txBox="1"/>
          <p:nvPr/>
        </p:nvSpPr>
        <p:spPr>
          <a:xfrm>
            <a:off x="4819393" y="2299425"/>
            <a:ext cx="1307929" cy="1097280"/>
          </a:xfrm>
          <a:prstGeom prst="rect">
            <a:avLst/>
          </a:prstGeom>
          <a:solidFill>
            <a:srgbClr val="215732"/>
          </a:solidFill>
          <a:ln w="31750">
            <a:solidFill>
              <a:srgbClr val="0A531C"/>
            </a:solidFill>
          </a:ln>
        </p:spPr>
        <p:txBody>
          <a:bodyPr wrap="square" rtlCol="0" anchor="ctr">
            <a:noAutofit/>
          </a:bodyPr>
          <a:lstStyle/>
          <a:p>
            <a:pPr algn="ctr"/>
            <a:r>
              <a:rPr lang="en-US" sz="1100" dirty="0">
                <a:solidFill>
                  <a:schemeClr val="bg1"/>
                </a:solidFill>
                <a:latin typeface="+mn-lt"/>
              </a:rPr>
              <a:t>PROGRAM NARRATIVE </a:t>
            </a:r>
          </a:p>
          <a:p>
            <a:pPr algn="ctr"/>
            <a:endParaRPr lang="en-US" sz="1100" dirty="0">
              <a:solidFill>
                <a:schemeClr val="bg1"/>
              </a:solidFill>
              <a:latin typeface="+mn-lt"/>
            </a:endParaRPr>
          </a:p>
          <a:p>
            <a:pPr algn="ctr"/>
            <a:r>
              <a:rPr lang="en-US" sz="1100" dirty="0">
                <a:solidFill>
                  <a:schemeClr val="bg1"/>
                </a:solidFill>
                <a:latin typeface="+mn-lt"/>
              </a:rPr>
              <a:t> Project Submissions</a:t>
            </a:r>
          </a:p>
        </p:txBody>
      </p:sp>
      <p:sp>
        <p:nvSpPr>
          <p:cNvPr id="2" name="Rounded Rectangle 1">
            <a:extLst>
              <a:ext uri="{FF2B5EF4-FFF2-40B4-BE49-F238E27FC236}">
                <a16:creationId xmlns:a16="http://schemas.microsoft.com/office/drawing/2014/main" id="{CC782586-3FDB-B9E4-80EF-B04B17A46F4E}"/>
              </a:ext>
            </a:extLst>
          </p:cNvPr>
          <p:cNvSpPr/>
          <p:nvPr/>
        </p:nvSpPr>
        <p:spPr bwMode="auto">
          <a:xfrm>
            <a:off x="215913" y="2186687"/>
            <a:ext cx="4752772" cy="1328946"/>
          </a:xfrm>
          <a:prstGeom prst="roundRect">
            <a:avLst/>
          </a:prstGeom>
          <a:noFill/>
          <a:ln w="19050" cap="flat" cmpd="sng" algn="ctr">
            <a:solidFill>
              <a:srgbClr val="EE2737"/>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cxnSp>
        <p:nvCxnSpPr>
          <p:cNvPr id="63" name="Straight Arrow Connector 62">
            <a:extLst>
              <a:ext uri="{FF2B5EF4-FFF2-40B4-BE49-F238E27FC236}">
                <a16:creationId xmlns:a16="http://schemas.microsoft.com/office/drawing/2014/main" id="{E0801A1A-C9FE-3516-1DF6-EF9626931BA3}"/>
              </a:ext>
            </a:extLst>
          </p:cNvPr>
          <p:cNvCxnSpPr>
            <a:cxnSpLocks/>
          </p:cNvCxnSpPr>
          <p:nvPr/>
        </p:nvCxnSpPr>
        <p:spPr bwMode="auto">
          <a:xfrm flipH="1" flipV="1">
            <a:off x="3859350" y="3437883"/>
            <a:ext cx="1" cy="413369"/>
          </a:xfrm>
          <a:prstGeom prst="straightConnector1">
            <a:avLst/>
          </a:prstGeom>
          <a:noFill/>
          <a:ln w="31750" cap="flat" cmpd="sng" algn="ctr">
            <a:solidFill>
              <a:srgbClr val="5C9CC3"/>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FBEF6796-D402-E6CA-7BBA-6099E2D8EFC3}"/>
              </a:ext>
            </a:extLst>
          </p:cNvPr>
          <p:cNvCxnSpPr>
            <a:cxnSpLocks/>
          </p:cNvCxnSpPr>
          <p:nvPr/>
        </p:nvCxnSpPr>
        <p:spPr bwMode="auto">
          <a:xfrm flipH="1" flipV="1">
            <a:off x="5399978" y="3444689"/>
            <a:ext cx="1" cy="413369"/>
          </a:xfrm>
          <a:prstGeom prst="straightConnector1">
            <a:avLst/>
          </a:prstGeom>
          <a:noFill/>
          <a:ln w="31750" cap="flat" cmpd="sng" algn="ctr">
            <a:solidFill>
              <a:srgbClr val="EA8A2D"/>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DAD4AF6C-A661-8611-164B-79590D85CEC9}"/>
              </a:ext>
            </a:extLst>
          </p:cNvPr>
          <p:cNvCxnSpPr>
            <a:cxnSpLocks/>
          </p:cNvCxnSpPr>
          <p:nvPr/>
        </p:nvCxnSpPr>
        <p:spPr bwMode="auto">
          <a:xfrm flipV="1">
            <a:off x="9065488" y="3425624"/>
            <a:ext cx="0" cy="901608"/>
          </a:xfrm>
          <a:prstGeom prst="straightConnector1">
            <a:avLst/>
          </a:prstGeom>
          <a:noFill/>
          <a:ln w="31750" cap="flat" cmpd="sng" algn="ctr">
            <a:solidFill>
              <a:srgbClr val="4E8F00"/>
            </a:solidFill>
            <a:prstDash val="solid"/>
            <a:round/>
            <a:headEnd type="none" w="med" len="med"/>
            <a:tailEnd type="triangle"/>
          </a:ln>
          <a:effectLst/>
        </p:spPr>
      </p:cxnSp>
      <p:sp>
        <p:nvSpPr>
          <p:cNvPr id="3" name="TextBox 2">
            <a:extLst>
              <a:ext uri="{FF2B5EF4-FFF2-40B4-BE49-F238E27FC236}">
                <a16:creationId xmlns:a16="http://schemas.microsoft.com/office/drawing/2014/main" id="{EC486E09-929E-E415-78B7-1DCEE27A500B}"/>
              </a:ext>
            </a:extLst>
          </p:cNvPr>
          <p:cNvSpPr txBox="1"/>
          <p:nvPr/>
        </p:nvSpPr>
        <p:spPr>
          <a:xfrm>
            <a:off x="2916823" y="782846"/>
            <a:ext cx="3962542" cy="895676"/>
          </a:xfrm>
          <a:prstGeom prst="rect">
            <a:avLst/>
          </a:prstGeom>
          <a:solidFill>
            <a:srgbClr val="253F92"/>
          </a:solidFill>
          <a:ln w="19050">
            <a:solidFill>
              <a:srgbClr val="002060"/>
            </a:solidFill>
          </a:ln>
        </p:spPr>
        <p:txBody>
          <a:bodyPr wrap="square" rtlCol="0" anchor="ctr">
            <a:noAutofit/>
          </a:bodyPr>
          <a:lstStyle/>
          <a:p>
            <a:pPr algn="ctr"/>
            <a:r>
              <a:rPr lang="en-US" sz="1200" dirty="0">
                <a:solidFill>
                  <a:schemeClr val="bg1"/>
                </a:solidFill>
                <a:latin typeface="+mn-lt"/>
              </a:rPr>
              <a:t>BIPARTISAN INFRASTRUCTURE LAW</a:t>
            </a:r>
          </a:p>
          <a:p>
            <a:pPr algn="ctr"/>
            <a:r>
              <a:rPr lang="en-US" sz="1200" dirty="0">
                <a:solidFill>
                  <a:schemeClr val="bg1"/>
                </a:solidFill>
                <a:latin typeface="+mn-lt"/>
              </a:rPr>
              <a:t>GRID RESILIENCE FEDERAL ADMINISTRATION</a:t>
            </a:r>
          </a:p>
        </p:txBody>
      </p:sp>
      <p:sp>
        <p:nvSpPr>
          <p:cNvPr id="4" name="TextBox 3">
            <a:extLst>
              <a:ext uri="{FF2B5EF4-FFF2-40B4-BE49-F238E27FC236}">
                <a16:creationId xmlns:a16="http://schemas.microsoft.com/office/drawing/2014/main" id="{A88ED81C-4408-98C7-619E-8FE6DA55A529}"/>
              </a:ext>
            </a:extLst>
          </p:cNvPr>
          <p:cNvSpPr txBox="1"/>
          <p:nvPr/>
        </p:nvSpPr>
        <p:spPr>
          <a:xfrm>
            <a:off x="1849169" y="2286713"/>
            <a:ext cx="1445340" cy="1097280"/>
          </a:xfrm>
          <a:prstGeom prst="homePlate">
            <a:avLst>
              <a:gd name="adj" fmla="val 35000"/>
            </a:avLst>
          </a:prstGeom>
          <a:solidFill>
            <a:srgbClr val="215732"/>
          </a:solidFill>
          <a:ln w="31750">
            <a:solidFill>
              <a:srgbClr val="0A531C"/>
            </a:solidFill>
          </a:ln>
        </p:spPr>
        <p:txBody>
          <a:bodyPr wrap="square" rtlCol="0" anchor="ctr">
            <a:noAutofit/>
          </a:bodyPr>
          <a:lstStyle/>
          <a:p>
            <a:pPr algn="ctr"/>
            <a:r>
              <a:rPr lang="en-US" sz="1100" dirty="0">
                <a:solidFill>
                  <a:schemeClr val="bg1"/>
                </a:solidFill>
                <a:latin typeface="+mn-lt"/>
              </a:rPr>
              <a:t>PROGRAM NARRATIVE</a:t>
            </a:r>
          </a:p>
          <a:p>
            <a:pPr algn="ctr">
              <a:spcBef>
                <a:spcPts val="300"/>
              </a:spcBef>
            </a:pPr>
            <a:r>
              <a:rPr lang="en-US" sz="1100" dirty="0">
                <a:solidFill>
                  <a:schemeClr val="bg1"/>
                </a:solidFill>
                <a:latin typeface="+mn-lt"/>
              </a:rPr>
              <a:t>Objectives </a:t>
            </a:r>
          </a:p>
          <a:p>
            <a:pPr algn="ctr"/>
            <a:r>
              <a:rPr lang="en-US" sz="1100" dirty="0">
                <a:solidFill>
                  <a:schemeClr val="bg1"/>
                </a:solidFill>
                <a:latin typeface="+mn-lt"/>
              </a:rPr>
              <a:t>&amp; Criteria Development</a:t>
            </a:r>
          </a:p>
        </p:txBody>
      </p:sp>
      <p:sp>
        <p:nvSpPr>
          <p:cNvPr id="5" name="TextBox 4">
            <a:extLst>
              <a:ext uri="{FF2B5EF4-FFF2-40B4-BE49-F238E27FC236}">
                <a16:creationId xmlns:a16="http://schemas.microsoft.com/office/drawing/2014/main" id="{C91DBA4D-6EF9-9F0D-7D95-BDB3E8928528}"/>
              </a:ext>
            </a:extLst>
          </p:cNvPr>
          <p:cNvSpPr txBox="1"/>
          <p:nvPr/>
        </p:nvSpPr>
        <p:spPr>
          <a:xfrm rot="16200000">
            <a:off x="4942471" y="3743041"/>
            <a:ext cx="914400" cy="1005840"/>
          </a:xfrm>
          <a:prstGeom prst="homePlate">
            <a:avLst>
              <a:gd name="adj" fmla="val 33750"/>
            </a:avLst>
          </a:prstGeom>
          <a:solidFill>
            <a:srgbClr val="FF9300"/>
          </a:solidFill>
          <a:ln w="19050">
            <a:solidFill>
              <a:srgbClr val="EA8A2D"/>
            </a:solidFill>
          </a:ln>
        </p:spPr>
        <p:txBody>
          <a:bodyPr vert="vert" wrap="square" rtlCol="0" anchor="ctr">
            <a:noAutofit/>
          </a:bodyPr>
          <a:lstStyle/>
          <a:p>
            <a:pPr algn="ctr"/>
            <a:r>
              <a:rPr lang="en-US" sz="1100" dirty="0">
                <a:solidFill>
                  <a:schemeClr val="bg1"/>
                </a:solidFill>
                <a:latin typeface="+mn-lt"/>
              </a:rPr>
              <a:t>Policy </a:t>
            </a:r>
          </a:p>
          <a:p>
            <a:pPr algn="ctr"/>
            <a:r>
              <a:rPr lang="en-US" sz="1100" dirty="0">
                <a:solidFill>
                  <a:schemeClr val="bg1"/>
                </a:solidFill>
                <a:latin typeface="+mn-lt"/>
              </a:rPr>
              <a:t>Initiatives </a:t>
            </a:r>
            <a:br>
              <a:rPr lang="en-US" sz="1050" dirty="0">
                <a:solidFill>
                  <a:schemeClr val="bg1"/>
                </a:solidFill>
                <a:latin typeface="+mn-lt"/>
              </a:rPr>
            </a:br>
            <a:r>
              <a:rPr lang="en-US" b="0" dirty="0">
                <a:solidFill>
                  <a:schemeClr val="bg1"/>
                </a:solidFill>
                <a:latin typeface="+mn-lt"/>
              </a:rPr>
              <a:t>(future years)</a:t>
            </a:r>
            <a:endParaRPr lang="en-US" sz="1050" b="0" dirty="0">
              <a:solidFill>
                <a:schemeClr val="bg1"/>
              </a:solidFill>
              <a:latin typeface="+mn-lt"/>
            </a:endParaRPr>
          </a:p>
        </p:txBody>
      </p:sp>
      <p:sp>
        <p:nvSpPr>
          <p:cNvPr id="6" name="TextBox 5">
            <a:extLst>
              <a:ext uri="{FF2B5EF4-FFF2-40B4-BE49-F238E27FC236}">
                <a16:creationId xmlns:a16="http://schemas.microsoft.com/office/drawing/2014/main" id="{C3AED911-5DAC-51D7-B5A0-3A7A042BC759}"/>
              </a:ext>
            </a:extLst>
          </p:cNvPr>
          <p:cNvSpPr txBox="1"/>
          <p:nvPr/>
        </p:nvSpPr>
        <p:spPr>
          <a:xfrm>
            <a:off x="358862" y="2286713"/>
            <a:ext cx="1490307" cy="1097280"/>
          </a:xfrm>
          <a:prstGeom prst="rect">
            <a:avLst/>
          </a:prstGeom>
          <a:solidFill>
            <a:srgbClr val="253F92"/>
          </a:solidFill>
          <a:ln w="31750">
            <a:solidFill>
              <a:srgbClr val="002060"/>
            </a:solidFill>
          </a:ln>
        </p:spPr>
        <p:txBody>
          <a:bodyPr wrap="square" rtlCol="0" anchor="ctr">
            <a:noAutofit/>
          </a:bodyPr>
          <a:lstStyle/>
          <a:p>
            <a:pPr algn="ctr"/>
            <a:r>
              <a:rPr lang="en-US" dirty="0">
                <a:solidFill>
                  <a:schemeClr val="bg1"/>
                </a:solidFill>
                <a:latin typeface="+mn-lt"/>
              </a:rPr>
              <a:t>Resilience</a:t>
            </a:r>
          </a:p>
          <a:p>
            <a:pPr algn="ctr"/>
            <a:r>
              <a:rPr lang="en-US" dirty="0">
                <a:solidFill>
                  <a:schemeClr val="bg1"/>
                </a:solidFill>
                <a:latin typeface="+mn-lt"/>
              </a:rPr>
              <a:t>Modernized Grid</a:t>
            </a:r>
          </a:p>
          <a:p>
            <a:pPr algn="ctr"/>
            <a:r>
              <a:rPr lang="en-US" dirty="0">
                <a:solidFill>
                  <a:schemeClr val="bg1"/>
                </a:solidFill>
                <a:latin typeface="+mn-lt"/>
              </a:rPr>
              <a:t>Clean Energy</a:t>
            </a:r>
          </a:p>
          <a:p>
            <a:pPr algn="ctr"/>
            <a:r>
              <a:rPr lang="en-US" dirty="0">
                <a:solidFill>
                  <a:schemeClr val="bg1"/>
                </a:solidFill>
                <a:latin typeface="+mn-lt"/>
              </a:rPr>
              <a:t>Good Paying Jobs</a:t>
            </a:r>
          </a:p>
          <a:p>
            <a:pPr algn="ctr"/>
            <a:r>
              <a:rPr lang="en-US" dirty="0">
                <a:solidFill>
                  <a:schemeClr val="bg1"/>
                </a:solidFill>
                <a:latin typeface="+mn-lt"/>
              </a:rPr>
              <a:t>Equity &amp; Justice</a:t>
            </a:r>
          </a:p>
          <a:p>
            <a:pPr algn="ctr"/>
            <a:r>
              <a:rPr lang="en-US" dirty="0">
                <a:solidFill>
                  <a:schemeClr val="bg1"/>
                </a:solidFill>
                <a:latin typeface="+mn-lt"/>
              </a:rPr>
              <a:t> Community Impact</a:t>
            </a:r>
          </a:p>
        </p:txBody>
      </p:sp>
      <p:cxnSp>
        <p:nvCxnSpPr>
          <p:cNvPr id="8" name="Elbow Connector 7">
            <a:extLst>
              <a:ext uri="{FF2B5EF4-FFF2-40B4-BE49-F238E27FC236}">
                <a16:creationId xmlns:a16="http://schemas.microsoft.com/office/drawing/2014/main" id="{6BE21C83-FB24-4C68-9534-57E6B96B64DF}"/>
              </a:ext>
            </a:extLst>
          </p:cNvPr>
          <p:cNvCxnSpPr>
            <a:cxnSpLocks/>
            <a:stCxn id="3" idx="1"/>
            <a:endCxn id="6" idx="0"/>
          </p:cNvCxnSpPr>
          <p:nvPr/>
        </p:nvCxnSpPr>
        <p:spPr bwMode="auto">
          <a:xfrm rot="10800000" flipV="1">
            <a:off x="1104017" y="1230683"/>
            <a:ext cx="1812807" cy="1056029"/>
          </a:xfrm>
          <a:prstGeom prst="bentConnector2">
            <a:avLst/>
          </a:prstGeom>
          <a:noFill/>
          <a:ln w="31750" cap="flat" cmpd="sng" algn="ctr">
            <a:solidFill>
              <a:srgbClr val="002060"/>
            </a:solidFill>
            <a:prstDash val="solid"/>
            <a:round/>
            <a:headEnd type="none" w="med" len="med"/>
            <a:tailEnd type="triangle"/>
          </a:ln>
          <a:effectLst/>
        </p:spPr>
      </p:cxnSp>
      <p:sp>
        <p:nvSpPr>
          <p:cNvPr id="9" name="TextBox 8">
            <a:extLst>
              <a:ext uri="{FF2B5EF4-FFF2-40B4-BE49-F238E27FC236}">
                <a16:creationId xmlns:a16="http://schemas.microsoft.com/office/drawing/2014/main" id="{F74E1FD8-9538-8288-B6BC-8346371E613F}"/>
              </a:ext>
            </a:extLst>
          </p:cNvPr>
          <p:cNvSpPr txBox="1"/>
          <p:nvPr/>
        </p:nvSpPr>
        <p:spPr>
          <a:xfrm>
            <a:off x="3363817" y="2303587"/>
            <a:ext cx="1386268" cy="1097280"/>
          </a:xfrm>
          <a:prstGeom prst="homePlate">
            <a:avLst>
              <a:gd name="adj" fmla="val 35000"/>
            </a:avLst>
          </a:prstGeom>
          <a:solidFill>
            <a:srgbClr val="215732"/>
          </a:solidFill>
          <a:ln w="31750">
            <a:solidFill>
              <a:srgbClr val="0A531C"/>
            </a:solidFill>
          </a:ln>
        </p:spPr>
        <p:txBody>
          <a:bodyPr wrap="square" rtlCol="0" anchor="ctr">
            <a:noAutofit/>
          </a:bodyPr>
          <a:lstStyle/>
          <a:p>
            <a:pPr algn="ctr"/>
            <a:r>
              <a:rPr lang="en-US" sz="1100" dirty="0">
                <a:solidFill>
                  <a:schemeClr val="bg1"/>
                </a:solidFill>
                <a:latin typeface="+mn-lt"/>
              </a:rPr>
              <a:t>Public Hearing</a:t>
            </a:r>
          </a:p>
          <a:p>
            <a:pPr algn="ctr"/>
            <a:r>
              <a:rPr lang="en-US" sz="1100" dirty="0">
                <a:solidFill>
                  <a:schemeClr val="bg1"/>
                </a:solidFill>
                <a:latin typeface="+mn-lt"/>
              </a:rPr>
              <a:t>&amp; Written Input</a:t>
            </a:r>
            <a:endParaRPr lang="en-US" sz="1050" dirty="0">
              <a:solidFill>
                <a:schemeClr val="bg1"/>
              </a:solidFill>
              <a:latin typeface="+mn-lt"/>
            </a:endParaRPr>
          </a:p>
        </p:txBody>
      </p:sp>
      <p:sp>
        <p:nvSpPr>
          <p:cNvPr id="16" name="TextBox 15">
            <a:extLst>
              <a:ext uri="{FF2B5EF4-FFF2-40B4-BE49-F238E27FC236}">
                <a16:creationId xmlns:a16="http://schemas.microsoft.com/office/drawing/2014/main" id="{177D5278-9BF6-7768-63FB-17E79F87AF0C}"/>
              </a:ext>
            </a:extLst>
          </p:cNvPr>
          <p:cNvSpPr txBox="1"/>
          <p:nvPr/>
        </p:nvSpPr>
        <p:spPr>
          <a:xfrm>
            <a:off x="6122375" y="2299425"/>
            <a:ext cx="4254010" cy="1097280"/>
          </a:xfrm>
          <a:prstGeom prst="homePlate">
            <a:avLst>
              <a:gd name="adj" fmla="val 35000"/>
            </a:avLst>
          </a:prstGeom>
          <a:solidFill>
            <a:srgbClr val="215732"/>
          </a:solidFill>
          <a:ln w="31750">
            <a:solidFill>
              <a:srgbClr val="0A531C"/>
            </a:solidFill>
          </a:ln>
        </p:spPr>
        <p:txBody>
          <a:bodyPr wrap="square" rtlCol="0" anchor="ctr">
            <a:noAutofit/>
          </a:bodyPr>
          <a:lstStyle/>
          <a:p>
            <a:pPr algn="ctr">
              <a:spcBef>
                <a:spcPts val="300"/>
              </a:spcBef>
              <a:spcAft>
                <a:spcPts val="0"/>
              </a:spcAft>
            </a:pPr>
            <a:r>
              <a:rPr lang="en-US" sz="1100" dirty="0">
                <a:solidFill>
                  <a:schemeClr val="bg1"/>
                </a:solidFill>
                <a:latin typeface="+mn-lt"/>
              </a:rPr>
              <a:t>Governance, Operational Oversight &amp; Implementation</a:t>
            </a:r>
          </a:p>
        </p:txBody>
      </p:sp>
      <p:sp>
        <p:nvSpPr>
          <p:cNvPr id="26" name="TextBox 25">
            <a:extLst>
              <a:ext uri="{FF2B5EF4-FFF2-40B4-BE49-F238E27FC236}">
                <a16:creationId xmlns:a16="http://schemas.microsoft.com/office/drawing/2014/main" id="{74370017-79A7-3F74-5A85-B0E6AA74B834}"/>
              </a:ext>
            </a:extLst>
          </p:cNvPr>
          <p:cNvSpPr txBox="1"/>
          <p:nvPr/>
        </p:nvSpPr>
        <p:spPr>
          <a:xfrm>
            <a:off x="10424774" y="2298851"/>
            <a:ext cx="1307929" cy="1097280"/>
          </a:xfrm>
          <a:prstGeom prst="rect">
            <a:avLst/>
          </a:prstGeom>
          <a:solidFill>
            <a:srgbClr val="215732"/>
          </a:solidFill>
          <a:ln w="31750">
            <a:solidFill>
              <a:srgbClr val="0A531C"/>
            </a:solidFill>
          </a:ln>
        </p:spPr>
        <p:txBody>
          <a:bodyPr wrap="square" rtlCol="0" anchor="ctr">
            <a:noAutofit/>
          </a:bodyPr>
          <a:lstStyle/>
          <a:p>
            <a:pPr algn="ctr"/>
            <a:r>
              <a:rPr lang="en-US" sz="1100" dirty="0">
                <a:solidFill>
                  <a:schemeClr val="bg1"/>
                </a:solidFill>
                <a:latin typeface="+mn-lt"/>
              </a:rPr>
              <a:t>Metrics &amp; Reporting</a:t>
            </a:r>
          </a:p>
        </p:txBody>
      </p:sp>
      <p:cxnSp>
        <p:nvCxnSpPr>
          <p:cNvPr id="28" name="Elbow Connector 27">
            <a:extLst>
              <a:ext uri="{FF2B5EF4-FFF2-40B4-BE49-F238E27FC236}">
                <a16:creationId xmlns:a16="http://schemas.microsoft.com/office/drawing/2014/main" id="{8FD0F2B9-4AB4-F29B-1070-334C655DAB3D}"/>
              </a:ext>
            </a:extLst>
          </p:cNvPr>
          <p:cNvCxnSpPr>
            <a:cxnSpLocks/>
            <a:stCxn id="26" idx="0"/>
            <a:endCxn id="3" idx="3"/>
          </p:cNvCxnSpPr>
          <p:nvPr/>
        </p:nvCxnSpPr>
        <p:spPr bwMode="auto">
          <a:xfrm rot="16200000" flipV="1">
            <a:off x="8444969" y="-334919"/>
            <a:ext cx="1068167" cy="4199374"/>
          </a:xfrm>
          <a:prstGeom prst="bentConnector2">
            <a:avLst/>
          </a:prstGeom>
          <a:noFill/>
          <a:ln w="31750" cap="flat" cmpd="sng" algn="ctr">
            <a:solidFill>
              <a:srgbClr val="00664D"/>
            </a:solidFill>
            <a:prstDash val="solid"/>
            <a:round/>
            <a:headEnd type="none" w="med" len="med"/>
            <a:tailEnd type="triangle"/>
          </a:ln>
          <a:effectLst/>
        </p:spPr>
      </p:cxnSp>
      <p:sp>
        <p:nvSpPr>
          <p:cNvPr id="37" name="TextBox 36">
            <a:extLst>
              <a:ext uri="{FF2B5EF4-FFF2-40B4-BE49-F238E27FC236}">
                <a16:creationId xmlns:a16="http://schemas.microsoft.com/office/drawing/2014/main" id="{F225A415-46E1-E8A3-25B7-A09F42B6D2DB}"/>
              </a:ext>
            </a:extLst>
          </p:cNvPr>
          <p:cNvSpPr txBox="1"/>
          <p:nvPr/>
        </p:nvSpPr>
        <p:spPr>
          <a:xfrm>
            <a:off x="6777582" y="4314021"/>
            <a:ext cx="3515288" cy="1097280"/>
          </a:xfrm>
          <a:prstGeom prst="homePlate">
            <a:avLst/>
          </a:prstGeom>
          <a:solidFill>
            <a:srgbClr val="64A70B"/>
          </a:solidFill>
          <a:ln w="25400">
            <a:solidFill>
              <a:srgbClr val="4E8F00"/>
            </a:solidFill>
          </a:ln>
        </p:spPr>
        <p:txBody>
          <a:bodyPr wrap="square" rtlCol="0" anchor="ctr">
            <a:noAutofit/>
          </a:bodyPr>
          <a:lstStyle/>
          <a:p>
            <a:pPr algn="ctr"/>
            <a:r>
              <a:rPr lang="en-US" sz="1100" dirty="0">
                <a:solidFill>
                  <a:schemeClr val="bg1"/>
                </a:solidFill>
                <a:latin typeface="+mn-lt"/>
              </a:rPr>
              <a:t>Grid Resilience Projects Executed</a:t>
            </a:r>
          </a:p>
        </p:txBody>
      </p:sp>
      <p:cxnSp>
        <p:nvCxnSpPr>
          <p:cNvPr id="42" name="Elbow Connector 41">
            <a:extLst>
              <a:ext uri="{FF2B5EF4-FFF2-40B4-BE49-F238E27FC236}">
                <a16:creationId xmlns:a16="http://schemas.microsoft.com/office/drawing/2014/main" id="{9B1AA4F7-6E49-02DF-12C7-C6CE5A4646D7}"/>
              </a:ext>
            </a:extLst>
          </p:cNvPr>
          <p:cNvCxnSpPr>
            <a:cxnSpLocks/>
            <a:stCxn id="37" idx="3"/>
            <a:endCxn id="26" idx="2"/>
          </p:cNvCxnSpPr>
          <p:nvPr/>
        </p:nvCxnSpPr>
        <p:spPr bwMode="auto">
          <a:xfrm flipV="1">
            <a:off x="10292870" y="3396131"/>
            <a:ext cx="785869" cy="1466530"/>
          </a:xfrm>
          <a:prstGeom prst="bentConnector2">
            <a:avLst/>
          </a:prstGeom>
          <a:noFill/>
          <a:ln w="31750" cap="flat" cmpd="sng" algn="ctr">
            <a:solidFill>
              <a:srgbClr val="64A70B"/>
            </a:solidFill>
            <a:prstDash val="solid"/>
            <a:round/>
            <a:headEnd type="none" w="med" len="med"/>
            <a:tailEnd type="triangle"/>
          </a:ln>
          <a:effectLst/>
        </p:spPr>
      </p:cxnSp>
      <p:sp>
        <p:nvSpPr>
          <p:cNvPr id="66" name="TextBox 65">
            <a:extLst>
              <a:ext uri="{FF2B5EF4-FFF2-40B4-BE49-F238E27FC236}">
                <a16:creationId xmlns:a16="http://schemas.microsoft.com/office/drawing/2014/main" id="{C674761E-7286-6357-A2C1-AA7D36D77A82}"/>
              </a:ext>
            </a:extLst>
          </p:cNvPr>
          <p:cNvSpPr txBox="1"/>
          <p:nvPr/>
        </p:nvSpPr>
        <p:spPr>
          <a:xfrm rot="16200000">
            <a:off x="3402150" y="3767993"/>
            <a:ext cx="914400" cy="914400"/>
          </a:xfrm>
          <a:prstGeom prst="homePlate">
            <a:avLst>
              <a:gd name="adj" fmla="val 33738"/>
            </a:avLst>
          </a:prstGeom>
          <a:solidFill>
            <a:srgbClr val="7BAFD4"/>
          </a:solidFill>
          <a:ln w="19050">
            <a:solidFill>
              <a:srgbClr val="5C9CC3"/>
            </a:solidFill>
          </a:ln>
        </p:spPr>
        <p:txBody>
          <a:bodyPr vert="vert" wrap="square" rtlCol="0" anchor="ctr">
            <a:noAutofit/>
          </a:bodyPr>
          <a:lstStyle/>
          <a:p>
            <a:pPr algn="ctr"/>
            <a:r>
              <a:rPr lang="en-US" sz="1100" dirty="0">
                <a:solidFill>
                  <a:schemeClr val="bg1"/>
                </a:solidFill>
                <a:latin typeface="+mn-lt"/>
              </a:rPr>
              <a:t>Stakeholder Input</a:t>
            </a:r>
          </a:p>
        </p:txBody>
      </p:sp>
      <p:cxnSp>
        <p:nvCxnSpPr>
          <p:cNvPr id="65" name="Straight Arrow Connector 64">
            <a:extLst>
              <a:ext uri="{FF2B5EF4-FFF2-40B4-BE49-F238E27FC236}">
                <a16:creationId xmlns:a16="http://schemas.microsoft.com/office/drawing/2014/main" id="{FAC243FB-F4F8-2314-10EF-F7127EBCE2D2}"/>
              </a:ext>
            </a:extLst>
          </p:cNvPr>
          <p:cNvCxnSpPr>
            <a:cxnSpLocks/>
          </p:cNvCxnSpPr>
          <p:nvPr/>
        </p:nvCxnSpPr>
        <p:spPr bwMode="auto">
          <a:xfrm flipH="1" flipV="1">
            <a:off x="6398402" y="3439139"/>
            <a:ext cx="1" cy="413369"/>
          </a:xfrm>
          <a:prstGeom prst="straightConnector1">
            <a:avLst/>
          </a:prstGeom>
          <a:noFill/>
          <a:ln w="31750" cap="flat" cmpd="sng" algn="ctr">
            <a:solidFill>
              <a:srgbClr val="4E8F00"/>
            </a:solidFill>
            <a:prstDash val="solid"/>
            <a:round/>
            <a:headEnd type="none" w="med" len="med"/>
            <a:tailEnd type="triangle"/>
          </a:ln>
          <a:effectLst/>
        </p:spPr>
      </p:cxnSp>
      <p:cxnSp>
        <p:nvCxnSpPr>
          <p:cNvPr id="97" name="Straight Arrow Connector 96">
            <a:extLst>
              <a:ext uri="{FF2B5EF4-FFF2-40B4-BE49-F238E27FC236}">
                <a16:creationId xmlns:a16="http://schemas.microsoft.com/office/drawing/2014/main" id="{7AE9594D-9693-E76C-D6D7-EAA527E7EE52}"/>
              </a:ext>
            </a:extLst>
          </p:cNvPr>
          <p:cNvCxnSpPr>
            <a:cxnSpLocks/>
          </p:cNvCxnSpPr>
          <p:nvPr/>
        </p:nvCxnSpPr>
        <p:spPr bwMode="auto">
          <a:xfrm>
            <a:off x="7435919" y="3393154"/>
            <a:ext cx="0" cy="888917"/>
          </a:xfrm>
          <a:prstGeom prst="straightConnector1">
            <a:avLst/>
          </a:prstGeom>
          <a:noFill/>
          <a:ln w="31750" cap="flat" cmpd="sng" algn="ctr">
            <a:solidFill>
              <a:srgbClr val="215732"/>
            </a:solidFill>
            <a:prstDash val="solid"/>
            <a:round/>
            <a:headEnd type="none" w="med" len="med"/>
            <a:tailEnd type="triangle"/>
          </a:ln>
          <a:effectLst/>
        </p:spPr>
      </p:cxnSp>
      <p:sp>
        <p:nvSpPr>
          <p:cNvPr id="69" name="TextBox 68">
            <a:extLst>
              <a:ext uri="{FF2B5EF4-FFF2-40B4-BE49-F238E27FC236}">
                <a16:creationId xmlns:a16="http://schemas.microsoft.com/office/drawing/2014/main" id="{CA8514E9-6A67-C0F9-4BD3-0EA69F96E453}"/>
              </a:ext>
            </a:extLst>
          </p:cNvPr>
          <p:cNvSpPr txBox="1"/>
          <p:nvPr/>
        </p:nvSpPr>
        <p:spPr>
          <a:xfrm>
            <a:off x="6997005" y="3949313"/>
            <a:ext cx="1110298" cy="149086"/>
          </a:xfrm>
          <a:prstGeom prst="rect">
            <a:avLst/>
          </a:prstGeom>
          <a:solidFill>
            <a:schemeClr val="bg1"/>
          </a:solidFill>
          <a:ln w="31750">
            <a:solidFill>
              <a:schemeClr val="tx1"/>
            </a:solidFill>
          </a:ln>
        </p:spPr>
        <p:txBody>
          <a:bodyPr wrap="square" rtlCol="0" anchor="ctr">
            <a:noAutofit/>
          </a:bodyPr>
          <a:lstStyle/>
          <a:p>
            <a:pPr algn="ctr"/>
            <a:r>
              <a:rPr lang="en-US" sz="800" dirty="0">
                <a:solidFill>
                  <a:srgbClr val="215732"/>
                </a:solidFill>
                <a:latin typeface="+mn-lt"/>
              </a:rPr>
              <a:t>SUBAWARDS</a:t>
            </a:r>
          </a:p>
        </p:txBody>
      </p:sp>
      <p:cxnSp>
        <p:nvCxnSpPr>
          <p:cNvPr id="102" name="Straight Arrow Connector 101">
            <a:extLst>
              <a:ext uri="{FF2B5EF4-FFF2-40B4-BE49-F238E27FC236}">
                <a16:creationId xmlns:a16="http://schemas.microsoft.com/office/drawing/2014/main" id="{B56FC7E9-382E-79C5-A908-96FBCB0A247B}"/>
              </a:ext>
            </a:extLst>
          </p:cNvPr>
          <p:cNvCxnSpPr>
            <a:cxnSpLocks/>
          </p:cNvCxnSpPr>
          <p:nvPr/>
        </p:nvCxnSpPr>
        <p:spPr bwMode="auto">
          <a:xfrm>
            <a:off x="8976240" y="3393154"/>
            <a:ext cx="0" cy="887960"/>
          </a:xfrm>
          <a:prstGeom prst="straightConnector1">
            <a:avLst/>
          </a:prstGeom>
          <a:noFill/>
          <a:ln w="31750" cap="flat" cmpd="sng" algn="ctr">
            <a:solidFill>
              <a:srgbClr val="215732"/>
            </a:solidFill>
            <a:prstDash val="solid"/>
            <a:round/>
            <a:headEnd type="none" w="med" len="med"/>
            <a:tailEnd type="triangle"/>
          </a:ln>
          <a:effectLst/>
        </p:spPr>
      </p:cxnSp>
      <p:cxnSp>
        <p:nvCxnSpPr>
          <p:cNvPr id="112" name="Elbow Connector 111">
            <a:extLst>
              <a:ext uri="{FF2B5EF4-FFF2-40B4-BE49-F238E27FC236}">
                <a16:creationId xmlns:a16="http://schemas.microsoft.com/office/drawing/2014/main" id="{8B984EAC-C998-0962-F0ED-1B0205741D6A}"/>
              </a:ext>
            </a:extLst>
          </p:cNvPr>
          <p:cNvCxnSpPr>
            <a:cxnSpLocks/>
          </p:cNvCxnSpPr>
          <p:nvPr/>
        </p:nvCxnSpPr>
        <p:spPr bwMode="auto">
          <a:xfrm rot="16200000" flipH="1" flipV="1">
            <a:off x="9552580" y="770302"/>
            <a:ext cx="574" cy="3051744"/>
          </a:xfrm>
          <a:prstGeom prst="bentConnector3">
            <a:avLst>
              <a:gd name="adj1" fmla="val -63301916"/>
            </a:avLst>
          </a:prstGeom>
          <a:noFill/>
          <a:ln w="31750" cap="flat" cmpd="sng" algn="ctr">
            <a:solidFill>
              <a:srgbClr val="00664D"/>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1475E77F-9FD5-CB69-B7D5-325CFE6C58DF}"/>
              </a:ext>
            </a:extLst>
          </p:cNvPr>
          <p:cNvCxnSpPr>
            <a:cxnSpLocks/>
          </p:cNvCxnSpPr>
          <p:nvPr/>
        </p:nvCxnSpPr>
        <p:spPr bwMode="auto">
          <a:xfrm>
            <a:off x="5473900" y="1678522"/>
            <a:ext cx="0" cy="581920"/>
          </a:xfrm>
          <a:prstGeom prst="straightConnector1">
            <a:avLst/>
          </a:prstGeom>
          <a:noFill/>
          <a:ln w="31750" cap="flat" cmpd="sng" algn="ctr">
            <a:solidFill>
              <a:schemeClr val="accent6">
                <a:lumMod val="50000"/>
              </a:schemeClr>
            </a:solidFill>
            <a:prstDash val="solid"/>
            <a:round/>
            <a:headEnd type="none" w="med" len="med"/>
            <a:tailEnd type="triangle"/>
          </a:ln>
          <a:effectLst/>
        </p:spPr>
      </p:cxnSp>
      <p:sp>
        <p:nvSpPr>
          <p:cNvPr id="59" name="TextBox 58">
            <a:extLst>
              <a:ext uri="{FF2B5EF4-FFF2-40B4-BE49-F238E27FC236}">
                <a16:creationId xmlns:a16="http://schemas.microsoft.com/office/drawing/2014/main" id="{7C7C30BA-0398-257B-6AFB-04B92FA26A66}"/>
              </a:ext>
            </a:extLst>
          </p:cNvPr>
          <p:cNvSpPr txBox="1"/>
          <p:nvPr/>
        </p:nvSpPr>
        <p:spPr>
          <a:xfrm>
            <a:off x="5238322" y="1953371"/>
            <a:ext cx="851319" cy="103085"/>
          </a:xfrm>
          <a:prstGeom prst="rect">
            <a:avLst/>
          </a:prstGeom>
          <a:solidFill>
            <a:schemeClr val="bg1"/>
          </a:solidFill>
          <a:ln w="31750">
            <a:solidFill>
              <a:schemeClr val="tx1"/>
            </a:solidFill>
          </a:ln>
        </p:spPr>
        <p:txBody>
          <a:bodyPr wrap="square" rtlCol="0" anchor="ctr">
            <a:noAutofit/>
          </a:bodyPr>
          <a:lstStyle/>
          <a:p>
            <a:pPr algn="ctr"/>
            <a:r>
              <a:rPr lang="en-US" sz="800" dirty="0">
                <a:solidFill>
                  <a:schemeClr val="accent6">
                    <a:lumMod val="50000"/>
                  </a:schemeClr>
                </a:solidFill>
                <a:latin typeface="+mn-lt"/>
              </a:rPr>
              <a:t>APPROVALS</a:t>
            </a:r>
          </a:p>
        </p:txBody>
      </p:sp>
      <p:cxnSp>
        <p:nvCxnSpPr>
          <p:cNvPr id="58" name="Straight Arrow Connector 57">
            <a:extLst>
              <a:ext uri="{FF2B5EF4-FFF2-40B4-BE49-F238E27FC236}">
                <a16:creationId xmlns:a16="http://schemas.microsoft.com/office/drawing/2014/main" id="{6A0613B7-7872-2531-2430-EEEFF5B695CF}"/>
              </a:ext>
            </a:extLst>
          </p:cNvPr>
          <p:cNvCxnSpPr>
            <a:cxnSpLocks/>
          </p:cNvCxnSpPr>
          <p:nvPr/>
        </p:nvCxnSpPr>
        <p:spPr bwMode="auto">
          <a:xfrm flipV="1">
            <a:off x="5276958" y="1706138"/>
            <a:ext cx="0" cy="580575"/>
          </a:xfrm>
          <a:prstGeom prst="straightConnector1">
            <a:avLst/>
          </a:prstGeom>
          <a:noFill/>
          <a:ln w="31750" cap="flat" cmpd="sng" algn="ctr">
            <a:solidFill>
              <a:srgbClr val="215732"/>
            </a:solidFill>
            <a:prstDash val="solid"/>
            <a:round/>
            <a:headEnd type="none" w="med" len="med"/>
            <a:tailEnd type="triangle"/>
          </a:ln>
          <a:effectLst/>
        </p:spPr>
      </p:cxnSp>
      <p:cxnSp>
        <p:nvCxnSpPr>
          <p:cNvPr id="106" name="Elbow Connector 105">
            <a:extLst>
              <a:ext uri="{FF2B5EF4-FFF2-40B4-BE49-F238E27FC236}">
                <a16:creationId xmlns:a16="http://schemas.microsoft.com/office/drawing/2014/main" id="{B07051B4-C921-E20E-6BF4-2D3169C21BDE}"/>
              </a:ext>
            </a:extLst>
          </p:cNvPr>
          <p:cNvCxnSpPr>
            <a:cxnSpLocks/>
          </p:cNvCxnSpPr>
          <p:nvPr/>
        </p:nvCxnSpPr>
        <p:spPr bwMode="auto">
          <a:xfrm rot="16200000" flipH="1" flipV="1">
            <a:off x="8555304" y="-234520"/>
            <a:ext cx="574" cy="5047488"/>
          </a:xfrm>
          <a:prstGeom prst="bentConnector3">
            <a:avLst>
              <a:gd name="adj1" fmla="val -39825784"/>
            </a:avLst>
          </a:prstGeom>
          <a:noFill/>
          <a:ln w="31750" cap="flat" cmpd="sng" algn="ctr">
            <a:solidFill>
              <a:srgbClr val="00664D"/>
            </a:solidFill>
            <a:prstDash val="solid"/>
            <a:round/>
            <a:headEnd type="none" w="med" len="med"/>
            <a:tailEnd type="triangle"/>
          </a:ln>
          <a:effectLst/>
        </p:spPr>
      </p:cxnSp>
      <p:cxnSp>
        <p:nvCxnSpPr>
          <p:cNvPr id="13" name="Straight Connector 12">
            <a:extLst>
              <a:ext uri="{FF2B5EF4-FFF2-40B4-BE49-F238E27FC236}">
                <a16:creationId xmlns:a16="http://schemas.microsoft.com/office/drawing/2014/main" id="{1060F4E1-9A92-D516-D7F8-8EB03D879BE3}"/>
              </a:ext>
            </a:extLst>
          </p:cNvPr>
          <p:cNvCxnSpPr/>
          <p:nvPr/>
        </p:nvCxnSpPr>
        <p:spPr bwMode="auto">
          <a:xfrm>
            <a:off x="5111634" y="2827485"/>
            <a:ext cx="731520" cy="0"/>
          </a:xfrm>
          <a:prstGeom prst="line">
            <a:avLst/>
          </a:prstGeom>
          <a:noFill/>
          <a:ln w="3175" cap="flat" cmpd="sng" algn="ctr">
            <a:solidFill>
              <a:schemeClr val="bg1"/>
            </a:solidFill>
            <a:prstDash val="sysDash"/>
            <a:round/>
            <a:headEnd type="none" w="med" len="med"/>
            <a:tailEnd type="none" w="med" len="med"/>
          </a:ln>
          <a:effectLst/>
        </p:spPr>
      </p:cxnSp>
      <p:grpSp>
        <p:nvGrpSpPr>
          <p:cNvPr id="18" name="Group 17">
            <a:extLst>
              <a:ext uri="{FF2B5EF4-FFF2-40B4-BE49-F238E27FC236}">
                <a16:creationId xmlns:a16="http://schemas.microsoft.com/office/drawing/2014/main" id="{D0BD00B6-1649-4AB2-136F-E2B8206AF0A8}"/>
              </a:ext>
            </a:extLst>
          </p:cNvPr>
          <p:cNvGrpSpPr/>
          <p:nvPr/>
        </p:nvGrpSpPr>
        <p:grpSpPr>
          <a:xfrm>
            <a:off x="305802" y="4871660"/>
            <a:ext cx="3232223" cy="1685614"/>
            <a:chOff x="305802" y="4960560"/>
            <a:chExt cx="3232223" cy="1685614"/>
          </a:xfrm>
        </p:grpSpPr>
        <p:sp>
          <p:nvSpPr>
            <p:cNvPr id="80" name="Rounded Rectangle 79">
              <a:extLst>
                <a:ext uri="{FF2B5EF4-FFF2-40B4-BE49-F238E27FC236}">
                  <a16:creationId xmlns:a16="http://schemas.microsoft.com/office/drawing/2014/main" id="{C15DD99D-7ACE-5916-2625-A2DF0570070D}"/>
                </a:ext>
              </a:extLst>
            </p:cNvPr>
            <p:cNvSpPr/>
            <p:nvPr/>
          </p:nvSpPr>
          <p:spPr bwMode="auto">
            <a:xfrm>
              <a:off x="305802" y="4960560"/>
              <a:ext cx="3232223" cy="1685614"/>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mn-lt"/>
              </a:endParaRPr>
            </a:p>
          </p:txBody>
        </p:sp>
        <p:sp>
          <p:nvSpPr>
            <p:cNvPr id="75" name="TextBox 74">
              <a:extLst>
                <a:ext uri="{FF2B5EF4-FFF2-40B4-BE49-F238E27FC236}">
                  <a16:creationId xmlns:a16="http://schemas.microsoft.com/office/drawing/2014/main" id="{F98FD609-3BD6-3237-FA83-541B4C5B20B0}"/>
                </a:ext>
              </a:extLst>
            </p:cNvPr>
            <p:cNvSpPr txBox="1"/>
            <p:nvPr/>
          </p:nvSpPr>
          <p:spPr>
            <a:xfrm>
              <a:off x="483116" y="5194427"/>
              <a:ext cx="950254" cy="187351"/>
            </a:xfrm>
            <a:prstGeom prst="rect">
              <a:avLst/>
            </a:prstGeom>
            <a:solidFill>
              <a:srgbClr val="253F92"/>
            </a:solidFill>
            <a:ln>
              <a:solidFill>
                <a:srgbClr val="002060"/>
              </a:solidFill>
            </a:ln>
          </p:spPr>
          <p:txBody>
            <a:bodyPr wrap="square" rtlCol="0">
              <a:spAutoFit/>
            </a:bodyPr>
            <a:lstStyle/>
            <a:p>
              <a:pPr algn="ctr"/>
              <a:r>
                <a:rPr lang="en-US" sz="600" dirty="0">
                  <a:latin typeface="+mn-lt"/>
                </a:rPr>
                <a:t> BIL</a:t>
              </a:r>
              <a:r>
                <a:rPr lang="en-US" sz="600" spc="-300" dirty="0">
                  <a:latin typeface="+mn-lt"/>
                </a:rPr>
                <a:t> </a:t>
              </a:r>
              <a:r>
                <a:rPr lang="en-US" sz="600" dirty="0">
                  <a:latin typeface="+mn-lt"/>
                </a:rPr>
                <a:t>:</a:t>
              </a:r>
              <a:r>
                <a:rPr lang="en-US" sz="600" spc="-150" dirty="0">
                  <a:latin typeface="+mn-lt"/>
                </a:rPr>
                <a:t>  </a:t>
              </a:r>
              <a:r>
                <a:rPr lang="en-US" sz="600" dirty="0">
                  <a:latin typeface="+mn-lt"/>
                </a:rPr>
                <a:t>DOE / NETL</a:t>
              </a:r>
            </a:p>
          </p:txBody>
        </p:sp>
        <p:sp>
          <p:nvSpPr>
            <p:cNvPr id="76" name="TextBox 75">
              <a:extLst>
                <a:ext uri="{FF2B5EF4-FFF2-40B4-BE49-F238E27FC236}">
                  <a16:creationId xmlns:a16="http://schemas.microsoft.com/office/drawing/2014/main" id="{175BDB57-45EE-D501-B05C-BF8C2BF32185}"/>
                </a:ext>
              </a:extLst>
            </p:cNvPr>
            <p:cNvSpPr txBox="1"/>
            <p:nvPr/>
          </p:nvSpPr>
          <p:spPr>
            <a:xfrm>
              <a:off x="483114" y="5440590"/>
              <a:ext cx="950255" cy="184666"/>
            </a:xfrm>
            <a:prstGeom prst="rect">
              <a:avLst/>
            </a:prstGeom>
            <a:solidFill>
              <a:srgbClr val="215732"/>
            </a:solidFill>
            <a:ln>
              <a:solidFill>
                <a:srgbClr val="066332"/>
              </a:solidFill>
            </a:ln>
          </p:spPr>
          <p:txBody>
            <a:bodyPr wrap="square" rtlCol="0">
              <a:spAutoFit/>
            </a:bodyPr>
            <a:lstStyle/>
            <a:p>
              <a:pPr algn="ctr"/>
              <a:r>
                <a:rPr lang="en-US" sz="600" dirty="0">
                  <a:latin typeface="+mn-lt"/>
                </a:rPr>
                <a:t>SANTEE COOPER</a:t>
              </a:r>
            </a:p>
          </p:txBody>
        </p:sp>
        <p:sp>
          <p:nvSpPr>
            <p:cNvPr id="78" name="TextBox 77">
              <a:extLst>
                <a:ext uri="{FF2B5EF4-FFF2-40B4-BE49-F238E27FC236}">
                  <a16:creationId xmlns:a16="http://schemas.microsoft.com/office/drawing/2014/main" id="{F84426FB-9D90-2C5F-0A28-A50B92305EAF}"/>
                </a:ext>
              </a:extLst>
            </p:cNvPr>
            <p:cNvSpPr txBox="1"/>
            <p:nvPr/>
          </p:nvSpPr>
          <p:spPr>
            <a:xfrm>
              <a:off x="483114" y="5918614"/>
              <a:ext cx="950255" cy="187351"/>
            </a:xfrm>
            <a:prstGeom prst="rect">
              <a:avLst/>
            </a:prstGeom>
            <a:solidFill>
              <a:srgbClr val="FF9300"/>
            </a:solidFill>
            <a:ln>
              <a:solidFill>
                <a:srgbClr val="EA8A2D"/>
              </a:solidFill>
            </a:ln>
          </p:spPr>
          <p:txBody>
            <a:bodyPr wrap="square" rtlCol="0">
              <a:spAutoFit/>
            </a:bodyPr>
            <a:lstStyle/>
            <a:p>
              <a:pPr algn="ctr"/>
              <a:r>
                <a:rPr lang="en-US" sz="600" dirty="0">
                  <a:latin typeface="+mn-lt"/>
                </a:rPr>
                <a:t>POLICY ENTITIES</a:t>
              </a:r>
            </a:p>
          </p:txBody>
        </p:sp>
        <p:sp>
          <p:nvSpPr>
            <p:cNvPr id="79" name="TextBox 78">
              <a:extLst>
                <a:ext uri="{FF2B5EF4-FFF2-40B4-BE49-F238E27FC236}">
                  <a16:creationId xmlns:a16="http://schemas.microsoft.com/office/drawing/2014/main" id="{75D6271B-168B-9D22-1A60-7C5758829619}"/>
                </a:ext>
              </a:extLst>
            </p:cNvPr>
            <p:cNvSpPr txBox="1"/>
            <p:nvPr/>
          </p:nvSpPr>
          <p:spPr>
            <a:xfrm>
              <a:off x="483114" y="6163951"/>
              <a:ext cx="950255" cy="187351"/>
            </a:xfrm>
            <a:prstGeom prst="rect">
              <a:avLst/>
            </a:prstGeom>
            <a:solidFill>
              <a:srgbClr val="7BAFD4"/>
            </a:solidFill>
            <a:ln>
              <a:solidFill>
                <a:srgbClr val="5C9CC3"/>
              </a:solidFill>
            </a:ln>
          </p:spPr>
          <p:txBody>
            <a:bodyPr wrap="square" rtlCol="0">
              <a:spAutoFit/>
            </a:bodyPr>
            <a:lstStyle/>
            <a:p>
              <a:pPr algn="ctr"/>
              <a:r>
                <a:rPr lang="en-US" sz="600" dirty="0">
                  <a:latin typeface="+mn-lt"/>
                </a:rPr>
                <a:t>STAKEHOLDERS</a:t>
              </a:r>
            </a:p>
          </p:txBody>
        </p:sp>
        <p:sp>
          <p:nvSpPr>
            <p:cNvPr id="82" name="TextBox 81">
              <a:extLst>
                <a:ext uri="{FF2B5EF4-FFF2-40B4-BE49-F238E27FC236}">
                  <a16:creationId xmlns:a16="http://schemas.microsoft.com/office/drawing/2014/main" id="{9FE2A0BA-A0B7-9738-A69F-1417E6E4B548}"/>
                </a:ext>
              </a:extLst>
            </p:cNvPr>
            <p:cNvSpPr txBox="1"/>
            <p:nvPr/>
          </p:nvSpPr>
          <p:spPr>
            <a:xfrm>
              <a:off x="483114" y="4960560"/>
              <a:ext cx="950254" cy="246221"/>
            </a:xfrm>
            <a:prstGeom prst="rect">
              <a:avLst/>
            </a:prstGeom>
            <a:noFill/>
          </p:spPr>
          <p:txBody>
            <a:bodyPr wrap="square" rtlCol="0">
              <a:spAutoFit/>
            </a:bodyPr>
            <a:lstStyle/>
            <a:p>
              <a:pPr algn="ctr"/>
              <a:r>
                <a:rPr lang="en-US" dirty="0">
                  <a:solidFill>
                    <a:srgbClr val="000000"/>
                  </a:solidFill>
                  <a:latin typeface="+mn-lt"/>
                </a:rPr>
                <a:t>LEGEND</a:t>
              </a:r>
            </a:p>
          </p:txBody>
        </p:sp>
        <p:sp>
          <p:nvSpPr>
            <p:cNvPr id="83" name="TextBox 82">
              <a:extLst>
                <a:ext uri="{FF2B5EF4-FFF2-40B4-BE49-F238E27FC236}">
                  <a16:creationId xmlns:a16="http://schemas.microsoft.com/office/drawing/2014/main" id="{CA59C83B-806D-E529-71C4-1B2CFD6A4130}"/>
                </a:ext>
              </a:extLst>
            </p:cNvPr>
            <p:cNvSpPr txBox="1"/>
            <p:nvPr/>
          </p:nvSpPr>
          <p:spPr>
            <a:xfrm>
              <a:off x="1400185" y="5149602"/>
              <a:ext cx="2101141" cy="276999"/>
            </a:xfrm>
            <a:prstGeom prst="rect">
              <a:avLst/>
            </a:prstGeom>
            <a:noFill/>
          </p:spPr>
          <p:txBody>
            <a:bodyPr wrap="square" rtlCol="0">
              <a:spAutoFit/>
            </a:bodyPr>
            <a:lstStyle/>
            <a:p>
              <a:r>
                <a:rPr lang="en-US" sz="600" dirty="0">
                  <a:solidFill>
                    <a:srgbClr val="000000"/>
                  </a:solidFill>
                  <a:latin typeface="+mn-lt"/>
                </a:rPr>
                <a:t>Bipartisan Infrastructure Law </a:t>
              </a:r>
              <a:r>
                <a:rPr lang="en-US" sz="600" b="0" dirty="0">
                  <a:solidFill>
                    <a:srgbClr val="000000"/>
                  </a:solidFill>
                  <a:latin typeface="+mn-lt"/>
                </a:rPr>
                <a:t>– Administered by Dept of Energy &amp; National Energy Technology Laboratory </a:t>
              </a:r>
            </a:p>
          </p:txBody>
        </p:sp>
        <p:sp>
          <p:nvSpPr>
            <p:cNvPr id="84" name="TextBox 83">
              <a:extLst>
                <a:ext uri="{FF2B5EF4-FFF2-40B4-BE49-F238E27FC236}">
                  <a16:creationId xmlns:a16="http://schemas.microsoft.com/office/drawing/2014/main" id="{2B7C340E-7FA5-6B36-E9D2-5D04C300099B}"/>
                </a:ext>
              </a:extLst>
            </p:cNvPr>
            <p:cNvSpPr txBox="1"/>
            <p:nvPr/>
          </p:nvSpPr>
          <p:spPr>
            <a:xfrm>
              <a:off x="1392890" y="5401636"/>
              <a:ext cx="2101141" cy="276999"/>
            </a:xfrm>
            <a:prstGeom prst="rect">
              <a:avLst/>
            </a:prstGeom>
            <a:noFill/>
          </p:spPr>
          <p:txBody>
            <a:bodyPr wrap="square" rtlCol="0">
              <a:spAutoFit/>
            </a:bodyPr>
            <a:lstStyle/>
            <a:p>
              <a:r>
                <a:rPr lang="en-US" sz="600" dirty="0">
                  <a:solidFill>
                    <a:srgbClr val="000000"/>
                  </a:solidFill>
                  <a:latin typeface="+mn-lt"/>
                </a:rPr>
                <a:t>Grid Resilience Grant Program </a:t>
              </a:r>
              <a:r>
                <a:rPr lang="en-US" sz="600" b="0" dirty="0">
                  <a:solidFill>
                    <a:srgbClr val="000000"/>
                  </a:solidFill>
                  <a:latin typeface="+mn-lt"/>
                </a:rPr>
                <a:t>– Administered by Santee Cooper on behalf of the South Carolina</a:t>
              </a:r>
            </a:p>
          </p:txBody>
        </p:sp>
        <p:sp>
          <p:nvSpPr>
            <p:cNvPr id="85" name="TextBox 84">
              <a:extLst>
                <a:ext uri="{FF2B5EF4-FFF2-40B4-BE49-F238E27FC236}">
                  <a16:creationId xmlns:a16="http://schemas.microsoft.com/office/drawing/2014/main" id="{E14C3331-1977-602F-A673-CE7BF69089E5}"/>
                </a:ext>
              </a:extLst>
            </p:cNvPr>
            <p:cNvSpPr txBox="1"/>
            <p:nvPr/>
          </p:nvSpPr>
          <p:spPr>
            <a:xfrm>
              <a:off x="1392888" y="5881465"/>
              <a:ext cx="2101141" cy="276999"/>
            </a:xfrm>
            <a:prstGeom prst="rect">
              <a:avLst/>
            </a:prstGeom>
            <a:noFill/>
          </p:spPr>
          <p:txBody>
            <a:bodyPr wrap="square" rtlCol="0">
              <a:spAutoFit/>
            </a:bodyPr>
            <a:lstStyle/>
            <a:p>
              <a:r>
                <a:rPr lang="en-US" sz="600" dirty="0">
                  <a:solidFill>
                    <a:srgbClr val="000000"/>
                  </a:solidFill>
                  <a:latin typeface="+mn-lt"/>
                </a:rPr>
                <a:t>State &amp; Other Bodies </a:t>
              </a:r>
              <a:r>
                <a:rPr lang="en-US" sz="600" b="0" dirty="0">
                  <a:solidFill>
                    <a:srgbClr val="000000"/>
                  </a:solidFill>
                  <a:latin typeface="+mn-lt"/>
                </a:rPr>
                <a:t>with interests and initiatives</a:t>
              </a:r>
              <a:r>
                <a:rPr lang="en-US" sz="600" dirty="0">
                  <a:solidFill>
                    <a:srgbClr val="000000"/>
                  </a:solidFill>
                  <a:latin typeface="+mn-lt"/>
                </a:rPr>
                <a:t> </a:t>
              </a:r>
              <a:r>
                <a:rPr lang="en-US" sz="600" b="0" dirty="0">
                  <a:solidFill>
                    <a:srgbClr val="000000"/>
                  </a:solidFill>
                  <a:latin typeface="+mn-lt"/>
                </a:rPr>
                <a:t>related to Grid Resilience</a:t>
              </a:r>
            </a:p>
          </p:txBody>
        </p:sp>
        <p:sp>
          <p:nvSpPr>
            <p:cNvPr id="87" name="TextBox 86">
              <a:extLst>
                <a:ext uri="{FF2B5EF4-FFF2-40B4-BE49-F238E27FC236}">
                  <a16:creationId xmlns:a16="http://schemas.microsoft.com/office/drawing/2014/main" id="{0481EB56-E7F6-13C1-EFF4-B4875377C3C3}"/>
                </a:ext>
              </a:extLst>
            </p:cNvPr>
            <p:cNvSpPr txBox="1"/>
            <p:nvPr/>
          </p:nvSpPr>
          <p:spPr>
            <a:xfrm>
              <a:off x="1392889" y="6168431"/>
              <a:ext cx="2101141" cy="184666"/>
            </a:xfrm>
            <a:prstGeom prst="rect">
              <a:avLst/>
            </a:prstGeom>
            <a:noFill/>
          </p:spPr>
          <p:txBody>
            <a:bodyPr wrap="square" rtlCol="0">
              <a:spAutoFit/>
            </a:bodyPr>
            <a:lstStyle/>
            <a:p>
              <a:r>
                <a:rPr lang="en-US" sz="600" dirty="0">
                  <a:solidFill>
                    <a:srgbClr val="000000"/>
                  </a:solidFill>
                  <a:latin typeface="+mn-lt"/>
                </a:rPr>
                <a:t>Eligible Entities </a:t>
              </a:r>
              <a:r>
                <a:rPr lang="en-US" sz="600" b="0" dirty="0">
                  <a:solidFill>
                    <a:srgbClr val="000000"/>
                  </a:solidFill>
                  <a:latin typeface="+mn-lt"/>
                </a:rPr>
                <a:t>and all other </a:t>
              </a:r>
              <a:r>
                <a:rPr lang="en-US" sz="600" dirty="0">
                  <a:solidFill>
                    <a:srgbClr val="000000"/>
                  </a:solidFill>
                  <a:latin typeface="+mn-lt"/>
                </a:rPr>
                <a:t>Interested Parties </a:t>
              </a:r>
              <a:endParaRPr lang="en-US" sz="600" b="0" dirty="0">
                <a:solidFill>
                  <a:srgbClr val="000000"/>
                </a:solidFill>
                <a:latin typeface="+mn-lt"/>
              </a:endParaRPr>
            </a:p>
          </p:txBody>
        </p:sp>
        <p:sp>
          <p:nvSpPr>
            <p:cNvPr id="7" name="Rounded Rectangle 6">
              <a:extLst>
                <a:ext uri="{FF2B5EF4-FFF2-40B4-BE49-F238E27FC236}">
                  <a16:creationId xmlns:a16="http://schemas.microsoft.com/office/drawing/2014/main" id="{7FB735E1-2F66-5C21-9B97-8EDA66DBD5AB}"/>
                </a:ext>
              </a:extLst>
            </p:cNvPr>
            <p:cNvSpPr/>
            <p:nvPr/>
          </p:nvSpPr>
          <p:spPr bwMode="auto">
            <a:xfrm>
              <a:off x="483112" y="6419839"/>
              <a:ext cx="950255" cy="128323"/>
            </a:xfrm>
            <a:prstGeom prst="roundRect">
              <a:avLst/>
            </a:prstGeom>
            <a:noFill/>
            <a:ln w="19050" cap="flat" cmpd="sng" algn="ctr">
              <a:solidFill>
                <a:srgbClr val="EE2737"/>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2C4A20E3-96A1-782A-4655-7DE051EBBAB6}"/>
                </a:ext>
              </a:extLst>
            </p:cNvPr>
            <p:cNvSpPr txBox="1"/>
            <p:nvPr/>
          </p:nvSpPr>
          <p:spPr>
            <a:xfrm>
              <a:off x="1400183" y="6347580"/>
              <a:ext cx="2101141" cy="276999"/>
            </a:xfrm>
            <a:prstGeom prst="rect">
              <a:avLst/>
            </a:prstGeom>
            <a:noFill/>
          </p:spPr>
          <p:txBody>
            <a:bodyPr wrap="square" rtlCol="0">
              <a:spAutoFit/>
            </a:bodyPr>
            <a:lstStyle/>
            <a:p>
              <a:r>
                <a:rPr lang="en-US" sz="600" dirty="0">
                  <a:solidFill>
                    <a:srgbClr val="000000"/>
                  </a:solidFill>
                  <a:latin typeface="+mn-lt"/>
                </a:rPr>
                <a:t>Current State </a:t>
              </a:r>
              <a:r>
                <a:rPr lang="en-US" sz="600" b="0" dirty="0">
                  <a:solidFill>
                    <a:srgbClr val="000000"/>
                  </a:solidFill>
                  <a:latin typeface="+mn-lt"/>
                </a:rPr>
                <a:t>– Year one GRG Program launch and submission underway</a:t>
              </a:r>
            </a:p>
          </p:txBody>
        </p:sp>
        <p:sp>
          <p:nvSpPr>
            <p:cNvPr id="12" name="TextBox 11">
              <a:extLst>
                <a:ext uri="{FF2B5EF4-FFF2-40B4-BE49-F238E27FC236}">
                  <a16:creationId xmlns:a16="http://schemas.microsoft.com/office/drawing/2014/main" id="{FF51AFA7-FFFC-21F8-30D0-A3B7B6E47B1C}"/>
                </a:ext>
              </a:extLst>
            </p:cNvPr>
            <p:cNvSpPr txBox="1"/>
            <p:nvPr/>
          </p:nvSpPr>
          <p:spPr>
            <a:xfrm>
              <a:off x="483112" y="5676781"/>
              <a:ext cx="950255" cy="184666"/>
            </a:xfrm>
            <a:prstGeom prst="rect">
              <a:avLst/>
            </a:prstGeom>
            <a:solidFill>
              <a:srgbClr val="64A70B"/>
            </a:solidFill>
            <a:ln>
              <a:solidFill>
                <a:srgbClr val="4E8F00"/>
              </a:solidFill>
            </a:ln>
          </p:spPr>
          <p:txBody>
            <a:bodyPr wrap="square" rtlCol="0">
              <a:spAutoFit/>
            </a:bodyPr>
            <a:lstStyle/>
            <a:p>
              <a:pPr algn="ctr"/>
              <a:r>
                <a:rPr lang="en-US" sz="600" dirty="0">
                  <a:latin typeface="+mn-lt"/>
                </a:rPr>
                <a:t>ELIGIBLE ENTITIES</a:t>
              </a:r>
            </a:p>
          </p:txBody>
        </p:sp>
        <p:sp>
          <p:nvSpPr>
            <p:cNvPr id="15" name="TextBox 14">
              <a:extLst>
                <a:ext uri="{FF2B5EF4-FFF2-40B4-BE49-F238E27FC236}">
                  <a16:creationId xmlns:a16="http://schemas.microsoft.com/office/drawing/2014/main" id="{60A088C7-87F7-CC6C-2228-1176A7FD2702}"/>
                </a:ext>
              </a:extLst>
            </p:cNvPr>
            <p:cNvSpPr txBox="1"/>
            <p:nvPr/>
          </p:nvSpPr>
          <p:spPr>
            <a:xfrm>
              <a:off x="1400183" y="5646400"/>
              <a:ext cx="2101141" cy="276999"/>
            </a:xfrm>
            <a:prstGeom prst="rect">
              <a:avLst/>
            </a:prstGeom>
            <a:noFill/>
          </p:spPr>
          <p:txBody>
            <a:bodyPr wrap="square" rtlCol="0">
              <a:spAutoFit/>
            </a:bodyPr>
            <a:lstStyle/>
            <a:p>
              <a:r>
                <a:rPr lang="en-US" sz="600" dirty="0">
                  <a:solidFill>
                    <a:srgbClr val="000000"/>
                  </a:solidFill>
                  <a:latin typeface="+mn-lt"/>
                </a:rPr>
                <a:t>Grid Resilience Subaward Project(s) </a:t>
              </a:r>
              <a:r>
                <a:rPr lang="en-US" sz="600" b="0" dirty="0">
                  <a:solidFill>
                    <a:srgbClr val="000000"/>
                  </a:solidFill>
                  <a:latin typeface="+mn-lt"/>
                </a:rPr>
                <a:t>–</a:t>
              </a:r>
              <a:r>
                <a:rPr lang="en-US" sz="600" dirty="0">
                  <a:solidFill>
                    <a:srgbClr val="000000"/>
                  </a:solidFill>
                  <a:latin typeface="+mn-lt"/>
                </a:rPr>
                <a:t> </a:t>
              </a:r>
              <a:r>
                <a:rPr lang="en-US" sz="600" b="0" dirty="0">
                  <a:solidFill>
                    <a:srgbClr val="000000"/>
                  </a:solidFill>
                  <a:latin typeface="+mn-lt"/>
                </a:rPr>
                <a:t>Eligible entities who have proposed &amp; received subawards</a:t>
              </a:r>
            </a:p>
          </p:txBody>
        </p:sp>
      </p:grpSp>
      <p:sp>
        <p:nvSpPr>
          <p:cNvPr id="17" name="Date Placeholder 3">
            <a:extLst>
              <a:ext uri="{FF2B5EF4-FFF2-40B4-BE49-F238E27FC236}">
                <a16:creationId xmlns:a16="http://schemas.microsoft.com/office/drawing/2014/main" id="{DE377F0F-C2D1-C209-9788-00D31B1EA89F}"/>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
        <p:nvSpPr>
          <p:cNvPr id="64" name="TextBox 63">
            <a:extLst>
              <a:ext uri="{FF2B5EF4-FFF2-40B4-BE49-F238E27FC236}">
                <a16:creationId xmlns:a16="http://schemas.microsoft.com/office/drawing/2014/main" id="{9EA58C7C-6B35-69C3-D7F2-EFF501236F62}"/>
              </a:ext>
            </a:extLst>
          </p:cNvPr>
          <p:cNvSpPr txBox="1"/>
          <p:nvPr/>
        </p:nvSpPr>
        <p:spPr>
          <a:xfrm rot="16200000">
            <a:off x="5587313" y="4215417"/>
            <a:ext cx="1622713" cy="769398"/>
          </a:xfrm>
          <a:prstGeom prst="homePlate">
            <a:avLst>
              <a:gd name="adj" fmla="val 33738"/>
            </a:avLst>
          </a:prstGeom>
          <a:solidFill>
            <a:srgbClr val="64A70B"/>
          </a:solidFill>
          <a:ln w="25400">
            <a:solidFill>
              <a:srgbClr val="4E8F00"/>
            </a:solidFill>
          </a:ln>
        </p:spPr>
        <p:txBody>
          <a:bodyPr vert="vert" wrap="square" rtlCol="0" anchor="ctr">
            <a:noAutofit/>
          </a:bodyPr>
          <a:lstStyle/>
          <a:p>
            <a:pPr algn="ctr"/>
            <a:r>
              <a:rPr lang="en-US" sz="1100" dirty="0">
                <a:solidFill>
                  <a:schemeClr val="bg1"/>
                </a:solidFill>
                <a:latin typeface="+mn-lt"/>
              </a:rPr>
              <a:t>RFPs</a:t>
            </a:r>
          </a:p>
        </p:txBody>
      </p:sp>
    </p:spTree>
    <p:extLst>
      <p:ext uri="{BB962C8B-B14F-4D97-AF65-F5344CB8AC3E}">
        <p14:creationId xmlns:p14="http://schemas.microsoft.com/office/powerpoint/2010/main" val="37596039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74DB-A2DF-E687-248D-4E7C8A6DEA51}"/>
              </a:ext>
            </a:extLst>
          </p:cNvPr>
          <p:cNvSpPr>
            <a:spLocks noGrp="1"/>
          </p:cNvSpPr>
          <p:nvPr>
            <p:ph type="title"/>
          </p:nvPr>
        </p:nvSpPr>
        <p:spPr>
          <a:xfrm>
            <a:off x="203200" y="76200"/>
            <a:ext cx="9817622" cy="1066800"/>
          </a:xfrm>
        </p:spPr>
        <p:txBody>
          <a:bodyPr/>
          <a:lstStyle/>
          <a:p>
            <a:r>
              <a:rPr lang="en-US" dirty="0"/>
              <a:t>Proposed GRG Program Objectives</a:t>
            </a:r>
          </a:p>
        </p:txBody>
      </p:sp>
      <p:sp>
        <p:nvSpPr>
          <p:cNvPr id="4" name="Slide Number Placeholder 3">
            <a:extLst>
              <a:ext uri="{FF2B5EF4-FFF2-40B4-BE49-F238E27FC236}">
                <a16:creationId xmlns:a16="http://schemas.microsoft.com/office/drawing/2014/main" id="{A9FAA8BE-DF45-90EC-7CC1-A55CD5C5CAEB}"/>
              </a:ext>
            </a:extLst>
          </p:cNvPr>
          <p:cNvSpPr>
            <a:spLocks noGrp="1"/>
          </p:cNvSpPr>
          <p:nvPr>
            <p:ph type="sldNum" sz="quarter" idx="4294967295"/>
          </p:nvPr>
        </p:nvSpPr>
        <p:spPr>
          <a:xfrm>
            <a:off x="9347200" y="6619875"/>
            <a:ext cx="2844800" cy="238125"/>
          </a:xfrm>
        </p:spPr>
        <p:txBody>
          <a:body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13</a:t>
            </a:fld>
            <a:endParaRPr lang="en-US" altLang="en-US" dirty="0"/>
          </a:p>
        </p:txBody>
      </p:sp>
      <p:graphicFrame>
        <p:nvGraphicFramePr>
          <p:cNvPr id="11" name="Table 11">
            <a:extLst>
              <a:ext uri="{FF2B5EF4-FFF2-40B4-BE49-F238E27FC236}">
                <a16:creationId xmlns:a16="http://schemas.microsoft.com/office/drawing/2014/main" id="{43F43650-BFFC-30C5-8A1E-84AA4386325A}"/>
              </a:ext>
            </a:extLst>
          </p:cNvPr>
          <p:cNvGraphicFramePr>
            <a:graphicFrameLocks noGrp="1"/>
          </p:cNvGraphicFramePr>
          <p:nvPr>
            <p:ph idx="4294967295"/>
            <p:extLst>
              <p:ext uri="{D42A27DB-BD31-4B8C-83A1-F6EECF244321}">
                <p14:modId xmlns:p14="http://schemas.microsoft.com/office/powerpoint/2010/main" val="2245484115"/>
              </p:ext>
            </p:extLst>
          </p:nvPr>
        </p:nvGraphicFramePr>
        <p:xfrm>
          <a:off x="801254" y="1721818"/>
          <a:ext cx="6842343" cy="4810066"/>
        </p:xfrm>
        <a:graphic>
          <a:graphicData uri="http://schemas.openxmlformats.org/drawingml/2006/table">
            <a:tbl>
              <a:tblPr firstRow="1" bandRow="1">
                <a:tableStyleId>{C4B1156A-380E-4F78-BDF5-A606A8083BF9}</a:tableStyleId>
              </a:tblPr>
              <a:tblGrid>
                <a:gridCol w="6842343">
                  <a:extLst>
                    <a:ext uri="{9D8B030D-6E8A-4147-A177-3AD203B41FA5}">
                      <a16:colId xmlns:a16="http://schemas.microsoft.com/office/drawing/2014/main" val="825579121"/>
                    </a:ext>
                  </a:extLst>
                </a:gridCol>
              </a:tblGrid>
              <a:tr h="778788">
                <a:tc>
                  <a:txBody>
                    <a:bodyPr/>
                    <a:lstStyle/>
                    <a:p>
                      <a:pPr marL="460375" marR="0" lvl="0" indent="-274638" algn="l" defTabSz="457200" rtl="0" eaLnBrk="1" fontAlgn="auto" latinLnBrk="0" hangingPunct="1">
                        <a:lnSpc>
                          <a:spcPct val="100000"/>
                        </a:lnSpc>
                        <a:spcBef>
                          <a:spcPts val="0"/>
                        </a:spcBef>
                        <a:spcAft>
                          <a:spcPts val="0"/>
                        </a:spcAft>
                        <a:buClrTx/>
                        <a:buSzTx/>
                        <a:buFont typeface="+mj-lt"/>
                        <a:buAutoNum type="alphaLcParenR"/>
                        <a:tabLst/>
                        <a:defRPr/>
                      </a:pPr>
                      <a:r>
                        <a:rPr lang="en-US" sz="1800" b="0" dirty="0">
                          <a:solidFill>
                            <a:srgbClr val="000000"/>
                          </a:solidFill>
                        </a:rPr>
                        <a:t>Demonstrate measurable improvements in energy resilience for the South Carolina grid &amp; mitigate climate-related risk</a:t>
                      </a:r>
                    </a:p>
                  </a:txBody>
                  <a:tcPr anchor="ctr"/>
                </a:tc>
                <a:extLst>
                  <a:ext uri="{0D108BD9-81ED-4DB2-BD59-A6C34878D82A}">
                    <a16:rowId xmlns:a16="http://schemas.microsoft.com/office/drawing/2014/main" val="1320280734"/>
                  </a:ext>
                </a:extLst>
              </a:tr>
              <a:tr h="1335065">
                <a:tc>
                  <a:txBody>
                    <a:bodyPr/>
                    <a:lstStyle/>
                    <a:p>
                      <a:pPr marL="460375" indent="-274638">
                        <a:spcBef>
                          <a:spcPts val="600"/>
                        </a:spcBef>
                        <a:buFont typeface="+mj-lt"/>
                        <a:buAutoNum type="alphaLcParenR" startAt="2"/>
                        <a:tabLst/>
                      </a:pPr>
                      <a:r>
                        <a:rPr lang="en-US" sz="1800" dirty="0">
                          <a:solidFill>
                            <a:srgbClr val="000000"/>
                          </a:solidFill>
                        </a:rPr>
                        <a:t>Invest in modernized grid infrastructure that enables</a:t>
                      </a:r>
                    </a:p>
                    <a:p>
                      <a:pPr marL="808038" lvl="1" indent="-236538">
                        <a:buFont typeface="Arial" panose="020B0604020202020204" pitchFamily="34" charset="0"/>
                        <a:buChar char="•"/>
                        <a:tabLst/>
                      </a:pPr>
                      <a:r>
                        <a:rPr lang="en-US" sz="1800" dirty="0">
                          <a:solidFill>
                            <a:srgbClr val="000000"/>
                          </a:solidFill>
                        </a:rPr>
                        <a:t>consumer access to lower-cost energy and </a:t>
                      </a:r>
                      <a:br>
                        <a:rPr lang="en-US" sz="1800" dirty="0">
                          <a:solidFill>
                            <a:srgbClr val="000000"/>
                          </a:solidFill>
                        </a:rPr>
                      </a:br>
                      <a:r>
                        <a:rPr lang="en-US" sz="1800" dirty="0">
                          <a:solidFill>
                            <a:srgbClr val="000000"/>
                          </a:solidFill>
                        </a:rPr>
                        <a:t>increased electrification</a:t>
                      </a:r>
                    </a:p>
                    <a:p>
                      <a:pPr marL="808038" lvl="1" indent="-236538">
                        <a:buFont typeface="Arial" panose="020B0604020202020204" pitchFamily="34" charset="0"/>
                        <a:buChar char="•"/>
                        <a:tabLst/>
                      </a:pPr>
                      <a:r>
                        <a:rPr lang="en-US" sz="1800" dirty="0">
                          <a:solidFill>
                            <a:srgbClr val="000000"/>
                          </a:solidFill>
                        </a:rPr>
                        <a:t>increased variable renewable electricity and </a:t>
                      </a:r>
                      <a:br>
                        <a:rPr lang="en-US" sz="1800" dirty="0">
                          <a:solidFill>
                            <a:srgbClr val="000000"/>
                          </a:solidFill>
                        </a:rPr>
                      </a:br>
                      <a:r>
                        <a:rPr lang="en-US" sz="1800" dirty="0">
                          <a:solidFill>
                            <a:srgbClr val="000000"/>
                          </a:solidFill>
                        </a:rPr>
                        <a:t>distributed energy sources</a:t>
                      </a:r>
                    </a:p>
                    <a:p>
                      <a:pPr marL="808038" lvl="1" indent="-236538">
                        <a:buFont typeface="Arial" panose="020B0604020202020204" pitchFamily="34" charset="0"/>
                        <a:buChar char="•"/>
                        <a:tabLst/>
                      </a:pPr>
                      <a:r>
                        <a:rPr lang="en-US" sz="1800" dirty="0">
                          <a:solidFill>
                            <a:srgbClr val="000000"/>
                          </a:solidFill>
                        </a:rPr>
                        <a:t>other evolving system needs</a:t>
                      </a:r>
                    </a:p>
                  </a:txBody>
                  <a:tcPr anchor="ctr"/>
                </a:tc>
                <a:extLst>
                  <a:ext uri="{0D108BD9-81ED-4DB2-BD59-A6C34878D82A}">
                    <a16:rowId xmlns:a16="http://schemas.microsoft.com/office/drawing/2014/main" val="865775800"/>
                  </a:ext>
                </a:extLst>
              </a:tr>
              <a:tr h="1189781">
                <a:tc>
                  <a:txBody>
                    <a:bodyPr/>
                    <a:lstStyle/>
                    <a:p>
                      <a:pPr marL="460375" indent="-274638">
                        <a:buFont typeface="+mj-lt"/>
                        <a:buAutoNum type="alphaLcParenR" startAt="3"/>
                        <a:tabLst/>
                      </a:pPr>
                      <a:r>
                        <a:rPr lang="en-US" sz="1800" dirty="0">
                          <a:solidFill>
                            <a:srgbClr val="000000"/>
                          </a:solidFill>
                        </a:rPr>
                        <a:t>Invest in clean energy &amp; decarbonatization solutions </a:t>
                      </a:r>
                    </a:p>
                    <a:p>
                      <a:pPr marL="1381125" lvl="1" indent="0">
                        <a:spcBef>
                          <a:spcPts val="576"/>
                        </a:spcBef>
                        <a:buNone/>
                        <a:tabLst/>
                      </a:pPr>
                      <a:r>
                        <a:rPr lang="en-US" sz="1600" dirty="0">
                          <a:solidFill>
                            <a:srgbClr val="000000"/>
                          </a:solidFill>
                          <a:sym typeface="Wingdings" pitchFamily="2" charset="2"/>
                        </a:rPr>
                        <a:t> </a:t>
                      </a:r>
                      <a:r>
                        <a:rPr lang="en-US" sz="1600" dirty="0">
                          <a:solidFill>
                            <a:srgbClr val="000000"/>
                          </a:solidFill>
                        </a:rPr>
                        <a:t>2035 100% clean electricity</a:t>
                      </a:r>
                      <a:br>
                        <a:rPr lang="en-US" sz="1600" dirty="0">
                          <a:solidFill>
                            <a:srgbClr val="000000"/>
                          </a:solidFill>
                        </a:rPr>
                      </a:br>
                      <a:r>
                        <a:rPr lang="en-US" sz="1600" dirty="0">
                          <a:solidFill>
                            <a:srgbClr val="000000"/>
                          </a:solidFill>
                          <a:sym typeface="Wingdings" pitchFamily="2" charset="2"/>
                        </a:rPr>
                        <a:t> </a:t>
                      </a:r>
                      <a:r>
                        <a:rPr lang="en-US" sz="1600" dirty="0">
                          <a:solidFill>
                            <a:srgbClr val="000000"/>
                          </a:solidFill>
                        </a:rPr>
                        <a:t>2050 net-zero greenhouse gas emissions</a:t>
                      </a:r>
                    </a:p>
                  </a:txBody>
                  <a:tcPr anchor="ctr"/>
                </a:tc>
                <a:extLst>
                  <a:ext uri="{0D108BD9-81ED-4DB2-BD59-A6C34878D82A}">
                    <a16:rowId xmlns:a16="http://schemas.microsoft.com/office/drawing/2014/main" val="3355115309"/>
                  </a:ext>
                </a:extLst>
              </a:tr>
              <a:tr h="1104137">
                <a:tc>
                  <a:txBody>
                    <a:bodyPr/>
                    <a:lstStyle/>
                    <a:p>
                      <a:pPr marL="460375" indent="-274638">
                        <a:buFont typeface="+mj-lt"/>
                        <a:buAutoNum type="alphaLcParenR" startAt="4"/>
                        <a:tabLst/>
                      </a:pPr>
                      <a:r>
                        <a:rPr lang="en-US" sz="1800" b="0" dirty="0">
                          <a:solidFill>
                            <a:srgbClr val="000000"/>
                          </a:solidFill>
                        </a:rPr>
                        <a:t>Create good-paying jobs </a:t>
                      </a:r>
                    </a:p>
                    <a:p>
                      <a:pPr marL="808038" lvl="1" indent="-211138">
                        <a:buFont typeface="Arial" panose="020B0604020202020204" pitchFamily="34" charset="0"/>
                        <a:buChar char="•"/>
                        <a:tabLst/>
                      </a:pPr>
                      <a:r>
                        <a:rPr lang="en-US" sz="1800" b="0" dirty="0">
                          <a:solidFill>
                            <a:srgbClr val="000000"/>
                          </a:solidFill>
                        </a:rPr>
                        <a:t>free and fair choice to be part of a represented workforce as specified in BIL</a:t>
                      </a:r>
                    </a:p>
                  </a:txBody>
                  <a:tcPr anchor="ctr"/>
                </a:tc>
                <a:extLst>
                  <a:ext uri="{0D108BD9-81ED-4DB2-BD59-A6C34878D82A}">
                    <a16:rowId xmlns:a16="http://schemas.microsoft.com/office/drawing/2014/main" val="177403649"/>
                  </a:ext>
                </a:extLst>
              </a:tr>
            </a:tbl>
          </a:graphicData>
        </a:graphic>
      </p:graphicFrame>
      <p:sp>
        <p:nvSpPr>
          <p:cNvPr id="5" name="Content Placeholder 5">
            <a:extLst>
              <a:ext uri="{FF2B5EF4-FFF2-40B4-BE49-F238E27FC236}">
                <a16:creationId xmlns:a16="http://schemas.microsoft.com/office/drawing/2014/main" id="{FE04FBF0-29B8-4664-D400-C164AC8B3B8A}"/>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800" kern="0" dirty="0">
                <a:solidFill>
                  <a:srgbClr val="64A70B"/>
                </a:solidFill>
              </a:rPr>
              <a:t>Make meaningful progress in one or more of the following</a:t>
            </a:r>
          </a:p>
        </p:txBody>
      </p:sp>
      <p:pic>
        <p:nvPicPr>
          <p:cNvPr id="9" name="Picture 8">
            <a:extLst>
              <a:ext uri="{FF2B5EF4-FFF2-40B4-BE49-F238E27FC236}">
                <a16:creationId xmlns:a16="http://schemas.microsoft.com/office/drawing/2014/main" id="{72BA4612-E3A9-7EFC-247D-D0D4068051A9}"/>
              </a:ext>
            </a:extLst>
          </p:cNvPr>
          <p:cNvPicPr>
            <a:picLocks noChangeAspect="1"/>
          </p:cNvPicPr>
          <p:nvPr/>
        </p:nvPicPr>
        <p:blipFill>
          <a:blip r:embed="rId3"/>
          <a:stretch>
            <a:fillRect/>
          </a:stretch>
        </p:blipFill>
        <p:spPr>
          <a:xfrm>
            <a:off x="1681769" y="4828477"/>
            <a:ext cx="525031" cy="365239"/>
          </a:xfrm>
          <a:prstGeom prst="rect">
            <a:avLst/>
          </a:prstGeom>
        </p:spPr>
      </p:pic>
      <p:graphicFrame>
        <p:nvGraphicFramePr>
          <p:cNvPr id="12" name="Table 11">
            <a:extLst>
              <a:ext uri="{FF2B5EF4-FFF2-40B4-BE49-F238E27FC236}">
                <a16:creationId xmlns:a16="http://schemas.microsoft.com/office/drawing/2014/main" id="{CE15E393-80B0-0823-AC60-8678720C699B}"/>
              </a:ext>
            </a:extLst>
          </p:cNvPr>
          <p:cNvGraphicFramePr>
            <a:graphicFrameLocks/>
          </p:cNvGraphicFramePr>
          <p:nvPr>
            <p:extLst>
              <p:ext uri="{D42A27DB-BD31-4B8C-83A1-F6EECF244321}">
                <p14:modId xmlns:p14="http://schemas.microsoft.com/office/powerpoint/2010/main" val="687648500"/>
              </p:ext>
            </p:extLst>
          </p:nvPr>
        </p:nvGraphicFramePr>
        <p:xfrm>
          <a:off x="8172708" y="2513350"/>
          <a:ext cx="3909576" cy="3227000"/>
        </p:xfrm>
        <a:graphic>
          <a:graphicData uri="http://schemas.openxmlformats.org/drawingml/2006/table">
            <a:tbl>
              <a:tblPr firstRow="1" bandRow="1">
                <a:tableStyleId>{C4B1156A-380E-4F78-BDF5-A606A8083BF9}</a:tableStyleId>
              </a:tblPr>
              <a:tblGrid>
                <a:gridCol w="3909576">
                  <a:extLst>
                    <a:ext uri="{9D8B030D-6E8A-4147-A177-3AD203B41FA5}">
                      <a16:colId xmlns:a16="http://schemas.microsoft.com/office/drawing/2014/main" val="825579121"/>
                    </a:ext>
                  </a:extLst>
                </a:gridCol>
              </a:tblGrid>
              <a:tr h="1452585">
                <a:tc>
                  <a:txBody>
                    <a:bodyPr/>
                    <a:lstStyle/>
                    <a:p>
                      <a:pPr marL="514350" indent="-277813">
                        <a:buFont typeface="+mj-lt"/>
                        <a:buAutoNum type="alphaLcParenR" startAt="5"/>
                        <a:tabLst/>
                      </a:pPr>
                      <a:r>
                        <a:rPr lang="en-US" sz="1800" b="0" dirty="0">
                          <a:solidFill>
                            <a:srgbClr val="000000"/>
                          </a:solidFill>
                        </a:rPr>
                        <a:t>Adhere to &amp; further the </a:t>
                      </a:r>
                      <a:br>
                        <a:rPr lang="en-US" sz="1800" b="0" dirty="0">
                          <a:solidFill>
                            <a:srgbClr val="000000"/>
                          </a:solidFill>
                        </a:rPr>
                      </a:br>
                      <a:r>
                        <a:rPr lang="en-US" sz="1800" b="0" dirty="0">
                          <a:solidFill>
                            <a:srgbClr val="000000"/>
                          </a:solidFill>
                        </a:rPr>
                        <a:t>principles of equity &amp; justice </a:t>
                      </a:r>
                    </a:p>
                    <a:p>
                      <a:pPr marL="514350" indent="-514350">
                        <a:buFont typeface="+mj-lt"/>
                        <a:buAutoNum type="alphaLcParenR" startAt="5"/>
                      </a:pPr>
                      <a:endParaRPr lang="en-US" sz="1800" b="0" dirty="0">
                        <a:solidFill>
                          <a:srgbClr val="000000"/>
                        </a:solidFill>
                      </a:endParaRPr>
                    </a:p>
                    <a:p>
                      <a:pPr marL="514350" indent="-514350">
                        <a:buFont typeface="+mj-lt"/>
                        <a:buAutoNum type="alphaLcParenR" startAt="5"/>
                      </a:pPr>
                      <a:endParaRPr lang="en-US" sz="1800" b="0" dirty="0">
                        <a:solidFill>
                          <a:srgbClr val="000000"/>
                        </a:solidFill>
                      </a:endParaRPr>
                    </a:p>
                    <a:p>
                      <a:pPr marL="514350" indent="-514350">
                        <a:buFont typeface="+mj-lt"/>
                        <a:buAutoNum type="alphaLcParenR" startAt="5"/>
                      </a:pPr>
                      <a:endParaRPr lang="en-US" sz="1800" b="0" dirty="0">
                        <a:solidFill>
                          <a:srgbClr val="000000"/>
                        </a:solidFill>
                      </a:endParaRPr>
                    </a:p>
                    <a:p>
                      <a:pPr marL="514350" indent="-514350">
                        <a:buFont typeface="+mj-lt"/>
                        <a:buAutoNum type="alphaLcParenR" startAt="5"/>
                      </a:pPr>
                      <a:endParaRPr lang="en-US" sz="1800" b="0" dirty="0">
                        <a:solidFill>
                          <a:srgbClr val="000000"/>
                        </a:solidFill>
                      </a:endParaRPr>
                    </a:p>
                  </a:txBody>
                  <a:tcPr anchor="ctr"/>
                </a:tc>
                <a:extLst>
                  <a:ext uri="{0D108BD9-81ED-4DB2-BD59-A6C34878D82A}">
                    <a16:rowId xmlns:a16="http://schemas.microsoft.com/office/drawing/2014/main" val="865775800"/>
                  </a:ext>
                </a:extLst>
              </a:tr>
              <a:tr h="1489640">
                <a:tc>
                  <a:txBody>
                    <a:bodyPr/>
                    <a:lstStyle/>
                    <a:p>
                      <a:pPr marL="514350" indent="-277813">
                        <a:buFont typeface="+mj-lt"/>
                        <a:buAutoNum type="alphaLcParenR" startAt="6"/>
                        <a:tabLst/>
                      </a:pPr>
                      <a:r>
                        <a:rPr lang="en-US" sz="1800" dirty="0">
                          <a:solidFill>
                            <a:srgbClr val="000000"/>
                          </a:solidFill>
                        </a:rPr>
                        <a:t>Show a clear, positive impact on underserved communities </a:t>
                      </a:r>
                      <a:br>
                        <a:rPr lang="en-US" sz="1800" dirty="0">
                          <a:solidFill>
                            <a:srgbClr val="000000"/>
                          </a:solidFill>
                        </a:rPr>
                      </a:br>
                      <a:r>
                        <a:rPr lang="en-US" sz="1800" dirty="0">
                          <a:solidFill>
                            <a:srgbClr val="000000"/>
                          </a:solidFill>
                        </a:rPr>
                        <a:t>or disadvantaged populations</a:t>
                      </a:r>
                    </a:p>
                  </a:txBody>
                  <a:tcPr anchor="ctr"/>
                </a:tc>
                <a:extLst>
                  <a:ext uri="{0D108BD9-81ED-4DB2-BD59-A6C34878D82A}">
                    <a16:rowId xmlns:a16="http://schemas.microsoft.com/office/drawing/2014/main" val="3355115309"/>
                  </a:ext>
                </a:extLst>
              </a:tr>
            </a:tbl>
          </a:graphicData>
        </a:graphic>
      </p:graphicFrame>
      <p:grpSp>
        <p:nvGrpSpPr>
          <p:cNvPr id="13" name="Group 12">
            <a:extLst>
              <a:ext uri="{FF2B5EF4-FFF2-40B4-BE49-F238E27FC236}">
                <a16:creationId xmlns:a16="http://schemas.microsoft.com/office/drawing/2014/main" id="{609CA38E-B6C7-1039-A68B-E15A8B4E5310}"/>
              </a:ext>
            </a:extLst>
          </p:cNvPr>
          <p:cNvGrpSpPr/>
          <p:nvPr/>
        </p:nvGrpSpPr>
        <p:grpSpPr>
          <a:xfrm>
            <a:off x="8863509" y="3257990"/>
            <a:ext cx="2855935" cy="667263"/>
            <a:chOff x="8338159" y="3804528"/>
            <a:chExt cx="2855935" cy="667263"/>
          </a:xfrm>
        </p:grpSpPr>
        <p:pic>
          <p:nvPicPr>
            <p:cNvPr id="14" name="Picture 13">
              <a:extLst>
                <a:ext uri="{FF2B5EF4-FFF2-40B4-BE49-F238E27FC236}">
                  <a16:creationId xmlns:a16="http://schemas.microsoft.com/office/drawing/2014/main" id="{71ED72E5-0A6C-ECA7-29C8-3CBBAB6B07CA}"/>
                </a:ext>
              </a:extLst>
            </p:cNvPr>
            <p:cNvPicPr>
              <a:picLocks noChangeAspect="1"/>
            </p:cNvPicPr>
            <p:nvPr/>
          </p:nvPicPr>
          <p:blipFill>
            <a:blip r:embed="rId4"/>
            <a:stretch>
              <a:fillRect/>
            </a:stretch>
          </p:blipFill>
          <p:spPr>
            <a:xfrm>
              <a:off x="8458254" y="3917261"/>
              <a:ext cx="1890714" cy="414503"/>
            </a:xfrm>
            <a:prstGeom prst="rect">
              <a:avLst/>
            </a:prstGeom>
          </p:spPr>
        </p:pic>
        <p:pic>
          <p:nvPicPr>
            <p:cNvPr id="15" name="Picture 14">
              <a:extLst>
                <a:ext uri="{FF2B5EF4-FFF2-40B4-BE49-F238E27FC236}">
                  <a16:creationId xmlns:a16="http://schemas.microsoft.com/office/drawing/2014/main" id="{68B1807B-9E1E-3CA2-2EB2-AF8191811843}"/>
                </a:ext>
              </a:extLst>
            </p:cNvPr>
            <p:cNvPicPr>
              <a:picLocks noChangeAspect="1"/>
            </p:cNvPicPr>
            <p:nvPr/>
          </p:nvPicPr>
          <p:blipFill>
            <a:blip r:embed="rId3"/>
            <a:stretch>
              <a:fillRect/>
            </a:stretch>
          </p:blipFill>
          <p:spPr>
            <a:xfrm>
              <a:off x="10444169" y="3917261"/>
              <a:ext cx="595850" cy="414504"/>
            </a:xfrm>
            <a:prstGeom prst="rect">
              <a:avLst/>
            </a:prstGeom>
          </p:spPr>
        </p:pic>
        <p:sp>
          <p:nvSpPr>
            <p:cNvPr id="16" name="Rectangle 15">
              <a:extLst>
                <a:ext uri="{FF2B5EF4-FFF2-40B4-BE49-F238E27FC236}">
                  <a16:creationId xmlns:a16="http://schemas.microsoft.com/office/drawing/2014/main" id="{3D342600-F349-7EB7-06B0-F09D318390DA}"/>
                </a:ext>
              </a:extLst>
            </p:cNvPr>
            <p:cNvSpPr/>
            <p:nvPr/>
          </p:nvSpPr>
          <p:spPr bwMode="auto">
            <a:xfrm>
              <a:off x="8338159" y="3804528"/>
              <a:ext cx="2855935" cy="667263"/>
            </a:xfrm>
            <a:prstGeom prst="rect">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grpSp>
      <p:sp>
        <p:nvSpPr>
          <p:cNvPr id="17" name="Rectangle 16">
            <a:extLst>
              <a:ext uri="{FF2B5EF4-FFF2-40B4-BE49-F238E27FC236}">
                <a16:creationId xmlns:a16="http://schemas.microsoft.com/office/drawing/2014/main" id="{3DB1EEE4-5978-5205-63CB-046B2B0F304A}"/>
              </a:ext>
            </a:extLst>
          </p:cNvPr>
          <p:cNvSpPr/>
          <p:nvPr/>
        </p:nvSpPr>
        <p:spPr bwMode="auto">
          <a:xfrm>
            <a:off x="551145" y="1721818"/>
            <a:ext cx="250109" cy="46915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CFD509AE-8BAE-9BDC-1AC4-93985448DB4C}"/>
              </a:ext>
            </a:extLst>
          </p:cNvPr>
          <p:cNvSpPr txBox="1"/>
          <p:nvPr/>
        </p:nvSpPr>
        <p:spPr>
          <a:xfrm rot="16200000">
            <a:off x="-1785198" y="3945431"/>
            <a:ext cx="4810066" cy="362841"/>
          </a:xfrm>
          <a:prstGeom prst="rect">
            <a:avLst/>
          </a:prstGeom>
          <a:solidFill>
            <a:schemeClr val="bg1">
              <a:lumMod val="95000"/>
            </a:schemeClr>
          </a:solidFill>
          <a:ln>
            <a:solidFill>
              <a:srgbClr val="002060"/>
            </a:solidFill>
          </a:ln>
        </p:spPr>
        <p:txBody>
          <a:bodyPr wrap="square" rtlCol="0" anchor="t">
            <a:noAutofit/>
          </a:bodyPr>
          <a:lstStyle/>
          <a:p>
            <a:pPr algn="ctr"/>
            <a:r>
              <a:rPr lang="en-US" sz="1400" b="0" kern="0" dirty="0">
                <a:solidFill>
                  <a:srgbClr val="002060"/>
                </a:solidFill>
              </a:rPr>
              <a:t>BIL</a:t>
            </a:r>
            <a:r>
              <a:rPr lang="en-US" sz="1400" b="0" kern="0" spc="-300" dirty="0">
                <a:solidFill>
                  <a:srgbClr val="002060"/>
                </a:solidFill>
              </a:rPr>
              <a:t> </a:t>
            </a:r>
            <a:r>
              <a:rPr lang="en-US" sz="1400" b="0" kern="0" dirty="0">
                <a:solidFill>
                  <a:srgbClr val="002060"/>
                </a:solidFill>
              </a:rPr>
              <a:t>:</a:t>
            </a:r>
            <a:r>
              <a:rPr lang="en-US" sz="1400" b="0" kern="0" spc="-150" dirty="0">
                <a:solidFill>
                  <a:srgbClr val="002060"/>
                </a:solidFill>
              </a:rPr>
              <a:t> </a:t>
            </a:r>
            <a:r>
              <a:rPr lang="en-US" sz="1400" b="0" kern="0" dirty="0">
                <a:solidFill>
                  <a:srgbClr val="002060"/>
                </a:solidFill>
              </a:rPr>
              <a:t>DOE GOALS</a:t>
            </a:r>
          </a:p>
          <a:p>
            <a:endParaRPr lang="en-US" dirty="0"/>
          </a:p>
        </p:txBody>
      </p:sp>
      <p:sp>
        <p:nvSpPr>
          <p:cNvPr id="3" name="TextBox 2">
            <a:extLst>
              <a:ext uri="{FF2B5EF4-FFF2-40B4-BE49-F238E27FC236}">
                <a16:creationId xmlns:a16="http://schemas.microsoft.com/office/drawing/2014/main" id="{D3BFAB5B-1104-6096-4941-B2A6EB967BFB}"/>
              </a:ext>
            </a:extLst>
          </p:cNvPr>
          <p:cNvSpPr txBox="1"/>
          <p:nvPr/>
        </p:nvSpPr>
        <p:spPr>
          <a:xfrm rot="16200000">
            <a:off x="6377788" y="3945428"/>
            <a:ext cx="3227001" cy="362841"/>
          </a:xfrm>
          <a:prstGeom prst="rect">
            <a:avLst/>
          </a:prstGeom>
          <a:solidFill>
            <a:schemeClr val="bg1">
              <a:lumMod val="95000"/>
            </a:schemeClr>
          </a:solidFill>
          <a:ln>
            <a:solidFill>
              <a:srgbClr val="002060"/>
            </a:solidFill>
          </a:ln>
        </p:spPr>
        <p:txBody>
          <a:bodyPr wrap="square" rtlCol="0" anchor="t">
            <a:noAutofit/>
          </a:bodyPr>
          <a:lstStyle/>
          <a:p>
            <a:pPr algn="ctr">
              <a:spcBef>
                <a:spcPts val="1200"/>
              </a:spcBef>
            </a:pPr>
            <a:endParaRPr lang="en-US" sz="300" b="0" kern="0" dirty="0">
              <a:solidFill>
                <a:srgbClr val="002060"/>
              </a:solidFill>
            </a:endParaRPr>
          </a:p>
          <a:p>
            <a:pPr algn="ctr">
              <a:spcBef>
                <a:spcPts val="0"/>
              </a:spcBef>
            </a:pPr>
            <a:r>
              <a:rPr lang="en-US" sz="1200" b="0" kern="0" dirty="0">
                <a:solidFill>
                  <a:srgbClr val="002060"/>
                </a:solidFill>
              </a:rPr>
              <a:t>FEDERAL ADMINISTRATION GOALS</a:t>
            </a:r>
          </a:p>
        </p:txBody>
      </p:sp>
      <p:sp>
        <p:nvSpPr>
          <p:cNvPr id="6" name="Date Placeholder 3">
            <a:extLst>
              <a:ext uri="{FF2B5EF4-FFF2-40B4-BE49-F238E27FC236}">
                <a16:creationId xmlns:a16="http://schemas.microsoft.com/office/drawing/2014/main" id="{26B0347C-E2D4-2A37-47A5-301DF5BAF39F}"/>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31238606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800" kern="0" dirty="0">
                <a:solidFill>
                  <a:srgbClr val="64A70B"/>
                </a:solidFill>
              </a:rPr>
              <a:t>Objective #1 – Increased Monitoring &amp; Control Capabilities</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2" y="3626059"/>
            <a:ext cx="6035040" cy="2484812"/>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ANTICIPATED PROJECT TYPES</a:t>
            </a:r>
          </a:p>
          <a:p>
            <a:pPr marL="119062" indent="0">
              <a:spcBef>
                <a:spcPts val="0"/>
              </a:spcBef>
              <a:spcAft>
                <a:spcPts val="600"/>
              </a:spcAft>
              <a:buNone/>
            </a:pPr>
            <a:r>
              <a:rPr lang="en-US" sz="1600" b="0" kern="0" dirty="0">
                <a:solidFill>
                  <a:schemeClr val="accent4">
                    <a:lumMod val="10000"/>
                  </a:schemeClr>
                </a:solidFill>
              </a:rPr>
              <a:t>Installations such as</a:t>
            </a:r>
          </a:p>
          <a:p>
            <a:pPr marL="403225" indent="-169863">
              <a:spcBef>
                <a:spcPts val="0"/>
              </a:spcBef>
              <a:spcAft>
                <a:spcPts val="600"/>
              </a:spcAft>
            </a:pPr>
            <a:r>
              <a:rPr lang="en-US" sz="1600" b="0" kern="0" dirty="0">
                <a:solidFill>
                  <a:schemeClr val="accent4">
                    <a:lumMod val="10000"/>
                  </a:schemeClr>
                </a:solidFill>
              </a:rPr>
              <a:t>Expansion of Distribution Automation or </a:t>
            </a:r>
            <a:br>
              <a:rPr lang="en-US" sz="1600" b="0" kern="0" dirty="0">
                <a:solidFill>
                  <a:schemeClr val="accent4">
                    <a:lumMod val="10000"/>
                  </a:schemeClr>
                </a:solidFill>
              </a:rPr>
            </a:br>
            <a:r>
              <a:rPr lang="en-US" sz="1600" b="0" kern="0" dirty="0">
                <a:solidFill>
                  <a:schemeClr val="accent4">
                    <a:lumMod val="10000"/>
                  </a:schemeClr>
                </a:solidFill>
              </a:rPr>
              <a:t>Distribution Management Systems</a:t>
            </a:r>
          </a:p>
          <a:p>
            <a:pPr marL="403225" indent="-169863">
              <a:spcBef>
                <a:spcPts val="0"/>
              </a:spcBef>
              <a:spcAft>
                <a:spcPts val="600"/>
              </a:spcAft>
            </a:pPr>
            <a:r>
              <a:rPr lang="en-US" sz="1600" b="0" kern="0" dirty="0">
                <a:solidFill>
                  <a:schemeClr val="accent4">
                    <a:lumMod val="10000"/>
                  </a:schemeClr>
                </a:solidFill>
              </a:rPr>
              <a:t>Equipment for remote facility operation</a:t>
            </a:r>
          </a:p>
          <a:p>
            <a:pPr marL="403225" indent="-169863">
              <a:spcBef>
                <a:spcPts val="0"/>
              </a:spcBef>
              <a:spcAft>
                <a:spcPts val="600"/>
              </a:spcAft>
            </a:pPr>
            <a:r>
              <a:rPr lang="en-US" sz="1600" b="0" kern="0" dirty="0">
                <a:solidFill>
                  <a:schemeClr val="accent4">
                    <a:lumMod val="10000"/>
                  </a:schemeClr>
                </a:solidFill>
              </a:rPr>
              <a:t>Line monitoring equipment</a:t>
            </a:r>
          </a:p>
          <a:p>
            <a:pPr marL="403225" indent="-169863">
              <a:spcBef>
                <a:spcPts val="0"/>
              </a:spcBef>
              <a:spcAft>
                <a:spcPts val="600"/>
              </a:spcAft>
            </a:pPr>
            <a:r>
              <a:rPr lang="en-US" sz="1600" b="0" kern="0" dirty="0">
                <a:solidFill>
                  <a:schemeClr val="accent4">
                    <a:lumMod val="10000"/>
                  </a:schemeClr>
                </a:solidFill>
              </a:rPr>
              <a:t>Remote controlled sectionalizing devices </a:t>
            </a:r>
            <a:endParaRPr lang="en-US" sz="1500" b="0" kern="0" dirty="0">
              <a:solidFill>
                <a:schemeClr val="accent4">
                  <a:lumMod val="10000"/>
                </a:schemeClr>
              </a:solidFill>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2" y="1890481"/>
            <a:ext cx="6035040" cy="1622153"/>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PROPOSED OBJECTIVE STATEMENT</a:t>
            </a:r>
          </a:p>
          <a:p>
            <a:pPr marL="119062" indent="0">
              <a:spcBef>
                <a:spcPts val="0"/>
              </a:spcBef>
              <a:spcAft>
                <a:spcPts val="600"/>
              </a:spcAft>
              <a:buNone/>
            </a:pPr>
            <a:r>
              <a:rPr lang="en-US" sz="1600" b="0" kern="0" dirty="0">
                <a:solidFill>
                  <a:schemeClr val="accent4">
                    <a:lumMod val="10000"/>
                  </a:schemeClr>
                </a:solidFill>
              </a:rPr>
              <a:t>Increased monitoring and control capabilities to provide visualization and enhance situational awareness leading up to, during, and post-extreme weather events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latin typeface="Arial" charset="0"/>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705062"/>
            <a:ext cx="5373709" cy="41542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DRAFT METRICS</a:t>
            </a:r>
          </a:p>
          <a:p>
            <a:pPr marL="406400" indent="-174625">
              <a:spcBef>
                <a:spcPts val="0"/>
              </a:spcBef>
              <a:spcAft>
                <a:spcPts val="600"/>
              </a:spcAft>
            </a:pPr>
            <a:r>
              <a:rPr lang="en-US" sz="1600" b="0" kern="0" dirty="0">
                <a:solidFill>
                  <a:schemeClr val="accent4">
                    <a:lumMod val="10000"/>
                  </a:schemeClr>
                </a:solidFill>
              </a:rPr>
              <a:t>Increased number of: </a:t>
            </a:r>
          </a:p>
          <a:p>
            <a:pPr marL="803275" lvl="1" indent="-169863">
              <a:spcBef>
                <a:spcPts val="0"/>
              </a:spcBef>
              <a:spcAft>
                <a:spcPts val="600"/>
              </a:spcAft>
            </a:pPr>
            <a:r>
              <a:rPr lang="en-US" sz="1600" b="0" kern="0" dirty="0">
                <a:solidFill>
                  <a:schemeClr val="accent4">
                    <a:lumMod val="10000"/>
                  </a:schemeClr>
                </a:solidFill>
              </a:rPr>
              <a:t>Monitored facilities</a:t>
            </a:r>
          </a:p>
          <a:p>
            <a:pPr marL="803275" lvl="1" indent="-169863">
              <a:spcBef>
                <a:spcPts val="0"/>
              </a:spcBef>
              <a:spcAft>
                <a:spcPts val="600"/>
              </a:spcAft>
            </a:pPr>
            <a:r>
              <a:rPr lang="en-US" sz="1600" b="0" kern="0" dirty="0">
                <a:solidFill>
                  <a:schemeClr val="accent4">
                    <a:lumMod val="10000"/>
                  </a:schemeClr>
                </a:solidFill>
              </a:rPr>
              <a:t>Facilities under centralized control</a:t>
            </a:r>
          </a:p>
          <a:p>
            <a:pPr marL="803275" lvl="1" indent="-169863">
              <a:spcBef>
                <a:spcPts val="0"/>
              </a:spcBef>
              <a:spcAft>
                <a:spcPts val="600"/>
              </a:spcAft>
            </a:pPr>
            <a:r>
              <a:rPr lang="en-US" sz="1600" b="0" kern="0" dirty="0">
                <a:solidFill>
                  <a:schemeClr val="accent4">
                    <a:lumMod val="10000"/>
                  </a:schemeClr>
                </a:solidFill>
              </a:rPr>
              <a:t>Automated line miles</a:t>
            </a:r>
          </a:p>
          <a:p>
            <a:pPr marL="803275" lvl="1" indent="-169863">
              <a:spcBef>
                <a:spcPts val="0"/>
              </a:spcBef>
              <a:spcAft>
                <a:spcPts val="600"/>
              </a:spcAft>
            </a:pPr>
            <a:r>
              <a:rPr lang="en-US" sz="1600" b="0" kern="0" dirty="0">
                <a:solidFill>
                  <a:schemeClr val="accent4">
                    <a:lumMod val="10000"/>
                  </a:schemeClr>
                </a:solidFill>
              </a:rPr>
              <a:t>Customers benefiting from increased automation  --  </a:t>
            </a:r>
            <a:r>
              <a:rPr lang="en-US" sz="1600" b="0" i="1" kern="0" dirty="0">
                <a:solidFill>
                  <a:schemeClr val="accent4">
                    <a:lumMod val="10000"/>
                  </a:schemeClr>
                </a:solidFill>
              </a:rPr>
              <a:t>broken out by customers in disadvantaged/ underserved communities</a:t>
            </a:r>
          </a:p>
          <a:p>
            <a:pPr marL="406400" indent="-174625">
              <a:spcBef>
                <a:spcPts val="0"/>
              </a:spcBef>
              <a:spcAft>
                <a:spcPts val="600"/>
              </a:spcAft>
            </a:pPr>
            <a:r>
              <a:rPr lang="en-US" sz="1600" b="0" kern="0" dirty="0">
                <a:solidFill>
                  <a:schemeClr val="accent4">
                    <a:lumMod val="10000"/>
                  </a:schemeClr>
                </a:solidFill>
              </a:rPr>
              <a:t>Improved situational awareness / visualization </a:t>
            </a:r>
            <a:br>
              <a:rPr lang="en-US" sz="1600" b="0" kern="0" dirty="0">
                <a:solidFill>
                  <a:schemeClr val="accent4">
                    <a:lumMod val="10000"/>
                  </a:schemeClr>
                </a:solidFill>
              </a:rPr>
            </a:br>
            <a:r>
              <a:rPr lang="en-US" sz="1600" b="0" kern="0" dirty="0">
                <a:solidFill>
                  <a:schemeClr val="accent4">
                    <a:lumMod val="10000"/>
                  </a:schemeClr>
                </a:solidFill>
              </a:rPr>
              <a:t>for operators</a:t>
            </a:r>
          </a:p>
          <a:p>
            <a:pPr marL="403225" indent="-169863">
              <a:spcBef>
                <a:spcPts val="0"/>
              </a:spcBef>
              <a:spcAft>
                <a:spcPts val="600"/>
              </a:spcAft>
            </a:pPr>
            <a:endParaRPr lang="en-US" sz="1500" b="0" kern="0" dirty="0">
              <a:solidFill>
                <a:schemeClr val="accent4">
                  <a:lumMod val="10000"/>
                </a:schemeClr>
              </a:solidFill>
            </a:endParaRPr>
          </a:p>
          <a:p>
            <a:pPr marL="119062" indent="0">
              <a:spcBef>
                <a:spcPts val="1200"/>
              </a:spcBef>
              <a:spcAft>
                <a:spcPts val="600"/>
              </a:spcAft>
              <a:buNone/>
            </a:pPr>
            <a:endParaRPr lang="en-US" sz="1800" kern="0" dirty="0">
              <a:solidFill>
                <a:srgbClr val="00664D"/>
              </a:solidFill>
              <a:latin typeface="Garamond" panose="02020404030301010803" pitchFamily="18" charset="0"/>
            </a:endParaRPr>
          </a:p>
        </p:txBody>
      </p:sp>
      <p:sp>
        <p:nvSpPr>
          <p:cNvPr id="3" name="Date Placeholder 3">
            <a:extLst>
              <a:ext uri="{FF2B5EF4-FFF2-40B4-BE49-F238E27FC236}">
                <a16:creationId xmlns:a16="http://schemas.microsoft.com/office/drawing/2014/main" id="{F999D287-07F3-1EFC-1DBD-67E20779B517}"/>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31391030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FontTx/>
              <a:buNone/>
            </a:pPr>
            <a:r>
              <a:rPr lang="en-US" sz="2800" kern="0" dirty="0">
                <a:solidFill>
                  <a:srgbClr val="64A70B"/>
                </a:solidFill>
              </a:rPr>
              <a:t>Objective #2 – Harden or Adapt Electric System</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3" y="3782173"/>
            <a:ext cx="6035040" cy="2262529"/>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ANTICIPATED PROJECT TYPES</a:t>
            </a:r>
            <a:endParaRPr lang="en-US" sz="1600" b="0" kern="0" dirty="0">
              <a:solidFill>
                <a:srgbClr val="002060"/>
              </a:solidFill>
            </a:endParaRPr>
          </a:p>
          <a:p>
            <a:pPr marL="403225" indent="-169863">
              <a:spcBef>
                <a:spcPts val="0"/>
              </a:spcBef>
              <a:spcAft>
                <a:spcPts val="600"/>
              </a:spcAft>
            </a:pPr>
            <a:r>
              <a:rPr lang="en-US" sz="1600" b="0" kern="0" dirty="0">
                <a:solidFill>
                  <a:schemeClr val="accent4">
                    <a:lumMod val="10000"/>
                  </a:schemeClr>
                </a:solidFill>
              </a:rPr>
              <a:t>Overhead to underground conversion</a:t>
            </a:r>
          </a:p>
          <a:p>
            <a:pPr marL="403225" indent="-169863">
              <a:spcBef>
                <a:spcPts val="0"/>
              </a:spcBef>
              <a:spcAft>
                <a:spcPts val="600"/>
              </a:spcAft>
            </a:pPr>
            <a:r>
              <a:rPr lang="en-US" sz="1600" b="0" kern="0" dirty="0">
                <a:solidFill>
                  <a:schemeClr val="accent4">
                    <a:lumMod val="10000"/>
                  </a:schemeClr>
                </a:solidFill>
              </a:rPr>
              <a:t>Upgrades of overhead facilities, such as lines </a:t>
            </a:r>
            <a:br>
              <a:rPr lang="en-US" sz="1600" b="0" kern="0" dirty="0">
                <a:solidFill>
                  <a:schemeClr val="accent4">
                    <a:lumMod val="10000"/>
                  </a:schemeClr>
                </a:solidFill>
              </a:rPr>
            </a:br>
            <a:r>
              <a:rPr lang="en-US" sz="1600" b="0" kern="0" dirty="0">
                <a:solidFill>
                  <a:schemeClr val="accent4">
                    <a:lumMod val="10000"/>
                  </a:schemeClr>
                </a:solidFill>
              </a:rPr>
              <a:t>and substations</a:t>
            </a:r>
          </a:p>
          <a:p>
            <a:pPr marL="403225" indent="-169863">
              <a:spcBef>
                <a:spcPts val="0"/>
              </a:spcBef>
              <a:spcAft>
                <a:spcPts val="600"/>
              </a:spcAft>
            </a:pPr>
            <a:r>
              <a:rPr lang="en-US" sz="1600" b="0" kern="0" dirty="0">
                <a:solidFill>
                  <a:schemeClr val="accent4">
                    <a:lumMod val="10000"/>
                  </a:schemeClr>
                </a:solidFill>
              </a:rPr>
              <a:t>Construction of redundant paths</a:t>
            </a:r>
            <a:endParaRPr lang="en-US" sz="1500" b="0" kern="0" dirty="0">
              <a:solidFill>
                <a:schemeClr val="accent4">
                  <a:lumMod val="10000"/>
                </a:schemeClr>
              </a:solidFill>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3"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PROPOSED OBJECTIVE STATEMENT</a:t>
            </a:r>
          </a:p>
          <a:p>
            <a:pPr marL="119062" indent="0">
              <a:spcBef>
                <a:spcPts val="0"/>
              </a:spcBef>
              <a:spcAft>
                <a:spcPts val="600"/>
              </a:spcAft>
              <a:buNone/>
            </a:pPr>
            <a:r>
              <a:rPr lang="en-US" sz="1600" b="0" kern="0" dirty="0">
                <a:solidFill>
                  <a:schemeClr val="accent4">
                    <a:lumMod val="10000"/>
                  </a:schemeClr>
                </a:solidFill>
              </a:rPr>
              <a:t>Harden or adapt the electric system to increase </a:t>
            </a:r>
            <a:br>
              <a:rPr lang="en-US" sz="1600" b="0" kern="0" dirty="0">
                <a:solidFill>
                  <a:schemeClr val="accent4">
                    <a:lumMod val="10000"/>
                  </a:schemeClr>
                </a:solidFill>
              </a:rPr>
            </a:br>
            <a:r>
              <a:rPr lang="en-US" sz="1600" b="0" kern="0" dirty="0">
                <a:solidFill>
                  <a:schemeClr val="accent4">
                    <a:lumMod val="10000"/>
                  </a:schemeClr>
                </a:solidFill>
              </a:rPr>
              <a:t>resiliency during extreme weather events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latin typeface="Arial" charset="0"/>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DRAFT METRICS</a:t>
            </a:r>
          </a:p>
          <a:p>
            <a:pPr marL="406400" indent="-174625">
              <a:spcBef>
                <a:spcPts val="0"/>
              </a:spcBef>
              <a:spcAft>
                <a:spcPts val="600"/>
              </a:spcAft>
            </a:pPr>
            <a:r>
              <a:rPr lang="en-US" sz="1600" b="0" kern="0" dirty="0">
                <a:solidFill>
                  <a:schemeClr val="accent4">
                    <a:lumMod val="10000"/>
                  </a:schemeClr>
                </a:solidFill>
              </a:rPr>
              <a:t>Avoiding or reducing consequences to: </a:t>
            </a:r>
          </a:p>
          <a:p>
            <a:pPr marL="628650" lvl="1" indent="-165100">
              <a:spcBef>
                <a:spcPts val="0"/>
              </a:spcBef>
              <a:spcAft>
                <a:spcPts val="600"/>
              </a:spcAft>
            </a:pPr>
            <a:r>
              <a:rPr lang="en-US" sz="1600" b="0" kern="0" dirty="0">
                <a:solidFill>
                  <a:schemeClr val="accent4">
                    <a:lumMod val="10000"/>
                  </a:schemeClr>
                </a:solidFill>
              </a:rPr>
              <a:t>Key electric infrastructure – </a:t>
            </a:r>
            <a:r>
              <a:rPr lang="en-US" sz="1600" b="0" i="1" kern="0" dirty="0">
                <a:solidFill>
                  <a:schemeClr val="accent4">
                    <a:lumMod val="10000"/>
                  </a:schemeClr>
                </a:solidFill>
              </a:rPr>
              <a:t>reductions in outage events &amp; permanent facility damage</a:t>
            </a:r>
            <a:endParaRPr lang="en-US" sz="1600" b="0" kern="0" dirty="0">
              <a:solidFill>
                <a:schemeClr val="accent4">
                  <a:lumMod val="10000"/>
                </a:schemeClr>
              </a:solidFill>
            </a:endParaRPr>
          </a:p>
          <a:p>
            <a:pPr marL="628650" lvl="1" indent="-165100">
              <a:spcBef>
                <a:spcPts val="0"/>
              </a:spcBef>
              <a:spcAft>
                <a:spcPts val="600"/>
              </a:spcAft>
            </a:pPr>
            <a:r>
              <a:rPr lang="en-US" sz="1600" b="0" kern="0" dirty="0">
                <a:solidFill>
                  <a:schemeClr val="accent4">
                    <a:lumMod val="10000"/>
                  </a:schemeClr>
                </a:solidFill>
              </a:rPr>
              <a:t>Disadvantaged communities – expected reductions in SAIDI &amp; CAIDI</a:t>
            </a:r>
          </a:p>
          <a:p>
            <a:pPr marL="628650" lvl="1" indent="-165100">
              <a:spcBef>
                <a:spcPts val="0"/>
              </a:spcBef>
              <a:spcAft>
                <a:spcPts val="600"/>
              </a:spcAft>
            </a:pPr>
            <a:r>
              <a:rPr lang="en-US" sz="1600" b="0" kern="0" dirty="0">
                <a:solidFill>
                  <a:schemeClr val="accent4">
                    <a:lumMod val="10000"/>
                  </a:schemeClr>
                </a:solidFill>
              </a:rPr>
              <a:t>Priority customers – </a:t>
            </a:r>
            <a:r>
              <a:rPr lang="en-US" sz="1600" b="0" i="1" kern="0" dirty="0">
                <a:solidFill>
                  <a:schemeClr val="accent4">
                    <a:lumMod val="10000"/>
                  </a:schemeClr>
                </a:solidFill>
              </a:rPr>
              <a:t>reduction in # / duration of outages, impacts, emphasis on disadvantaged communities</a:t>
            </a:r>
            <a:endParaRPr lang="en-US" sz="1600" b="0" kern="0" dirty="0">
              <a:solidFill>
                <a:schemeClr val="accent4">
                  <a:lumMod val="10000"/>
                </a:schemeClr>
              </a:solidFill>
            </a:endParaRPr>
          </a:p>
          <a:p>
            <a:pPr marL="628650" lvl="1" indent="-165100">
              <a:spcBef>
                <a:spcPts val="0"/>
              </a:spcBef>
              <a:spcAft>
                <a:spcPts val="600"/>
              </a:spcAft>
            </a:pPr>
            <a:r>
              <a:rPr lang="en-US" sz="1600" b="0" kern="0" dirty="0">
                <a:solidFill>
                  <a:schemeClr val="accent4">
                    <a:lumMod val="10000"/>
                  </a:schemeClr>
                </a:solidFill>
              </a:rPr>
              <a:t>Key geographic areas – </a:t>
            </a:r>
            <a:r>
              <a:rPr lang="en-US" sz="1600" b="0" i="1" kern="0" dirty="0">
                <a:solidFill>
                  <a:schemeClr val="accent4">
                    <a:lumMod val="10000"/>
                  </a:schemeClr>
                </a:solidFill>
              </a:rPr>
              <a:t>avoiding wage loss &amp; production due to disruptions</a:t>
            </a:r>
          </a:p>
          <a:p>
            <a:pPr marL="406400" indent="-174625">
              <a:spcBef>
                <a:spcPts val="0"/>
              </a:spcBef>
              <a:spcAft>
                <a:spcPts val="600"/>
              </a:spcAft>
            </a:pPr>
            <a:r>
              <a:rPr lang="en-US" sz="1600" b="0" kern="0" dirty="0">
                <a:solidFill>
                  <a:schemeClr val="accent4">
                    <a:lumMod val="10000"/>
                  </a:schemeClr>
                </a:solidFill>
              </a:rPr>
              <a:t>Reduction in average electric infrastructure age</a:t>
            </a:r>
          </a:p>
          <a:p>
            <a:pPr marL="406400" indent="-174625">
              <a:spcBef>
                <a:spcPts val="0"/>
              </a:spcBef>
              <a:spcAft>
                <a:spcPts val="600"/>
              </a:spcAft>
            </a:pPr>
            <a:r>
              <a:rPr lang="en-US" sz="1600" b="0" kern="0" dirty="0">
                <a:solidFill>
                  <a:schemeClr val="accent4">
                    <a:lumMod val="10000"/>
                  </a:schemeClr>
                </a:solidFill>
              </a:rPr>
              <a:t>Increase in % of underground line miles vs total</a:t>
            </a:r>
          </a:p>
          <a:p>
            <a:pPr marL="406400" indent="-174625">
              <a:spcBef>
                <a:spcPts val="0"/>
              </a:spcBef>
              <a:spcAft>
                <a:spcPts val="600"/>
              </a:spcAft>
            </a:pPr>
            <a:r>
              <a:rPr lang="en-US" sz="1600" b="0" kern="0" dirty="0">
                <a:solidFill>
                  <a:schemeClr val="accent4">
                    <a:lumMod val="10000"/>
                  </a:schemeClr>
                </a:solidFill>
              </a:rPr>
              <a:t>Reduction in # of radial line miles</a:t>
            </a:r>
          </a:p>
          <a:p>
            <a:pPr marL="403225" indent="-169863">
              <a:spcBef>
                <a:spcPts val="0"/>
              </a:spcBef>
              <a:spcAft>
                <a:spcPts val="600"/>
              </a:spcAft>
            </a:pPr>
            <a:endParaRPr lang="en-US" sz="1500" b="0" kern="0" dirty="0">
              <a:solidFill>
                <a:schemeClr val="accent4">
                  <a:lumMod val="10000"/>
                </a:schemeClr>
              </a:solidFill>
            </a:endParaRPr>
          </a:p>
          <a:p>
            <a:pPr marL="119062" indent="0">
              <a:spcBef>
                <a:spcPts val="1200"/>
              </a:spcBef>
              <a:spcAft>
                <a:spcPts val="600"/>
              </a:spcAft>
              <a:buNone/>
            </a:pPr>
            <a:endParaRPr lang="en-US" sz="1800" kern="0" dirty="0">
              <a:solidFill>
                <a:srgbClr val="00664D"/>
              </a:solidFill>
              <a:latin typeface="Garamond" panose="02020404030301010803" pitchFamily="18" charset="0"/>
            </a:endParaRPr>
          </a:p>
        </p:txBody>
      </p:sp>
      <p:sp>
        <p:nvSpPr>
          <p:cNvPr id="3" name="Date Placeholder 3">
            <a:extLst>
              <a:ext uri="{FF2B5EF4-FFF2-40B4-BE49-F238E27FC236}">
                <a16:creationId xmlns:a16="http://schemas.microsoft.com/office/drawing/2014/main" id="{3BED08D4-BF6F-FFB7-DC78-6DE9DAB1FF7B}"/>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1565763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FontTx/>
              <a:buNone/>
            </a:pPr>
            <a:r>
              <a:rPr lang="en-US" sz="2800" kern="0" dirty="0">
                <a:solidFill>
                  <a:srgbClr val="64A70B"/>
                </a:solidFill>
              </a:rPr>
              <a:t>Objective #3 – Enhance Vegetation / Minimize Risk</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2" y="3782173"/>
            <a:ext cx="6035040" cy="236197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ANTICIPATED PROJECT TYPES</a:t>
            </a:r>
            <a:endParaRPr lang="en-US" sz="1600" b="0" kern="0" dirty="0">
              <a:solidFill>
                <a:srgbClr val="002060"/>
              </a:solidFill>
            </a:endParaRPr>
          </a:p>
          <a:p>
            <a:pPr marL="403225" indent="-169863">
              <a:spcBef>
                <a:spcPts val="0"/>
              </a:spcBef>
              <a:spcAft>
                <a:spcPts val="600"/>
              </a:spcAft>
            </a:pPr>
            <a:r>
              <a:rPr lang="en-US" sz="1600" b="0" kern="0" dirty="0">
                <a:solidFill>
                  <a:schemeClr val="accent4">
                    <a:lumMod val="10000"/>
                  </a:schemeClr>
                </a:solidFill>
              </a:rPr>
              <a:t>Advanced technology(</a:t>
            </a:r>
            <a:r>
              <a:rPr lang="en-US" sz="1600" b="0" kern="0" dirty="0" err="1">
                <a:solidFill>
                  <a:schemeClr val="accent4">
                    <a:lumMod val="10000"/>
                  </a:schemeClr>
                </a:solidFill>
              </a:rPr>
              <a:t>ies</a:t>
            </a:r>
            <a:r>
              <a:rPr lang="en-US" sz="1600" b="0" kern="0" dirty="0">
                <a:solidFill>
                  <a:schemeClr val="accent4">
                    <a:lumMod val="10000"/>
                  </a:schemeClr>
                </a:solidFill>
              </a:rPr>
              <a:t>) to improve vegetation practices (AI, satellite analytics, modeling)</a:t>
            </a:r>
          </a:p>
          <a:p>
            <a:pPr marL="403225" indent="-169863">
              <a:spcBef>
                <a:spcPts val="0"/>
              </a:spcBef>
              <a:spcAft>
                <a:spcPts val="600"/>
              </a:spcAft>
            </a:pPr>
            <a:r>
              <a:rPr lang="en-US" sz="1600" b="0" kern="0" dirty="0">
                <a:solidFill>
                  <a:schemeClr val="accent4">
                    <a:lumMod val="10000"/>
                  </a:schemeClr>
                </a:solidFill>
              </a:rPr>
              <a:t>Reclassification &amp; removal of danger trees</a:t>
            </a:r>
          </a:p>
          <a:p>
            <a:pPr marL="403225" indent="-169863">
              <a:spcBef>
                <a:spcPts val="0"/>
              </a:spcBef>
              <a:spcAft>
                <a:spcPts val="600"/>
              </a:spcAft>
            </a:pPr>
            <a:r>
              <a:rPr lang="en-US" sz="1600" b="0" kern="0" dirty="0">
                <a:solidFill>
                  <a:schemeClr val="accent4">
                    <a:lumMod val="10000"/>
                  </a:schemeClr>
                </a:solidFill>
              </a:rPr>
              <a:t>Analytics-based adjustments to tree trimming activities to reduce vegetation risks</a:t>
            </a:r>
          </a:p>
          <a:p>
            <a:pPr marL="403225" indent="-169863">
              <a:spcBef>
                <a:spcPts val="0"/>
              </a:spcBef>
              <a:spcAft>
                <a:spcPts val="600"/>
              </a:spcAft>
            </a:pPr>
            <a:r>
              <a:rPr lang="en-US" sz="1600" b="0" kern="0" dirty="0">
                <a:solidFill>
                  <a:schemeClr val="accent4">
                    <a:lumMod val="10000"/>
                  </a:schemeClr>
                </a:solidFill>
              </a:rPr>
              <a:t>Reconfiguration or relocation of lines</a:t>
            </a:r>
            <a:endParaRPr lang="en-US" sz="1500" b="0" kern="0" dirty="0">
              <a:solidFill>
                <a:schemeClr val="accent4">
                  <a:lumMod val="10000"/>
                </a:schemeClr>
              </a:solidFill>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2"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PROPOSED OBJECTIVE STATEMENT</a:t>
            </a:r>
          </a:p>
          <a:p>
            <a:pPr marL="119062" indent="0">
              <a:spcBef>
                <a:spcPts val="0"/>
              </a:spcBef>
              <a:spcAft>
                <a:spcPts val="600"/>
              </a:spcAft>
              <a:buNone/>
            </a:pPr>
            <a:r>
              <a:rPr lang="en-US" sz="1600" b="0" kern="0" dirty="0">
                <a:solidFill>
                  <a:schemeClr val="accent4">
                    <a:lumMod val="10000"/>
                  </a:schemeClr>
                </a:solidFill>
              </a:rPr>
              <a:t>Enhance vegetation management programs to reduce exposure to tree-related damage to the electric system during extreme weather events or wildfires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latin typeface="Arial" charset="0"/>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DRAFT METRICS</a:t>
            </a:r>
          </a:p>
          <a:p>
            <a:pPr marL="406400" indent="-174625">
              <a:spcBef>
                <a:spcPts val="0"/>
              </a:spcBef>
              <a:spcAft>
                <a:spcPts val="600"/>
              </a:spcAft>
            </a:pPr>
            <a:r>
              <a:rPr lang="en-US" sz="1600" b="0" kern="0" dirty="0">
                <a:solidFill>
                  <a:schemeClr val="accent4">
                    <a:lumMod val="10000"/>
                  </a:schemeClr>
                </a:solidFill>
              </a:rPr>
              <a:t>Refined &amp; optimized vegetation management </a:t>
            </a:r>
          </a:p>
          <a:p>
            <a:pPr marL="406400" indent="-174625">
              <a:spcBef>
                <a:spcPts val="0"/>
              </a:spcBef>
              <a:spcAft>
                <a:spcPts val="600"/>
              </a:spcAft>
            </a:pPr>
            <a:r>
              <a:rPr lang="en-US" sz="1600" b="0" kern="0" dirty="0">
                <a:solidFill>
                  <a:schemeClr val="accent4">
                    <a:lumMod val="10000"/>
                  </a:schemeClr>
                </a:solidFill>
              </a:rPr>
              <a:t># miles cleared / # danger trees removed</a:t>
            </a:r>
          </a:p>
          <a:p>
            <a:pPr marL="406400" indent="-174625">
              <a:spcBef>
                <a:spcPts val="0"/>
              </a:spcBef>
              <a:spcAft>
                <a:spcPts val="600"/>
              </a:spcAft>
            </a:pPr>
            <a:r>
              <a:rPr lang="en-US" sz="1600" b="0" kern="0" dirty="0">
                <a:solidFill>
                  <a:schemeClr val="accent4">
                    <a:lumMod val="10000"/>
                  </a:schemeClr>
                </a:solidFill>
              </a:rPr>
              <a:t>Reduction in # exposed miles / customers</a:t>
            </a:r>
          </a:p>
          <a:p>
            <a:pPr marL="406400" indent="-174625">
              <a:spcBef>
                <a:spcPts val="0"/>
              </a:spcBef>
              <a:spcAft>
                <a:spcPts val="600"/>
              </a:spcAft>
            </a:pPr>
            <a:r>
              <a:rPr lang="en-US" sz="1600" b="0" kern="0" dirty="0">
                <a:solidFill>
                  <a:schemeClr val="accent4">
                    <a:lumMod val="10000"/>
                  </a:schemeClr>
                </a:solidFill>
              </a:rPr>
              <a:t>Reductions in # of predicted vegetation-related outages during extreme weather events</a:t>
            </a:r>
          </a:p>
          <a:p>
            <a:pPr marL="403225" indent="-169863">
              <a:spcBef>
                <a:spcPts val="0"/>
              </a:spcBef>
              <a:spcAft>
                <a:spcPts val="600"/>
              </a:spcAft>
            </a:pPr>
            <a:endParaRPr lang="en-US" sz="1500" b="0" kern="0" dirty="0">
              <a:solidFill>
                <a:schemeClr val="accent4">
                  <a:lumMod val="10000"/>
                </a:schemeClr>
              </a:solidFill>
            </a:endParaRPr>
          </a:p>
          <a:p>
            <a:pPr marL="119062" indent="0">
              <a:spcBef>
                <a:spcPts val="1200"/>
              </a:spcBef>
              <a:spcAft>
                <a:spcPts val="600"/>
              </a:spcAft>
              <a:buNone/>
            </a:pPr>
            <a:endParaRPr lang="en-US" sz="1800" kern="0" dirty="0">
              <a:solidFill>
                <a:srgbClr val="00664D"/>
              </a:solidFill>
              <a:latin typeface="Garamond" panose="02020404030301010803" pitchFamily="18" charset="0"/>
            </a:endParaRPr>
          </a:p>
        </p:txBody>
      </p:sp>
      <p:sp>
        <p:nvSpPr>
          <p:cNvPr id="3" name="Date Placeholder 3">
            <a:extLst>
              <a:ext uri="{FF2B5EF4-FFF2-40B4-BE49-F238E27FC236}">
                <a16:creationId xmlns:a16="http://schemas.microsoft.com/office/drawing/2014/main" id="{5F7E4D36-8E4F-19E3-FBF6-CD07EA62FE8D}"/>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4218528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FontTx/>
              <a:buNone/>
            </a:pPr>
            <a:r>
              <a:rPr lang="en-US" sz="2800" kern="0" dirty="0">
                <a:solidFill>
                  <a:srgbClr val="64A70B"/>
                </a:solidFill>
              </a:rPr>
              <a:t>Objective #4 – Develop Energy Storage or Microgrids</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3" y="3782173"/>
            <a:ext cx="6035040" cy="236197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ANTICIPATED PROJECT TYPES</a:t>
            </a:r>
            <a:endParaRPr lang="en-US" sz="1600" b="0" kern="0" dirty="0">
              <a:solidFill>
                <a:srgbClr val="002060"/>
              </a:solidFill>
            </a:endParaRPr>
          </a:p>
          <a:p>
            <a:pPr marL="403225" indent="-169863">
              <a:spcBef>
                <a:spcPts val="0"/>
              </a:spcBef>
              <a:spcAft>
                <a:spcPts val="600"/>
              </a:spcAft>
            </a:pPr>
            <a:r>
              <a:rPr lang="en-US" sz="1600" b="0" kern="0" dirty="0">
                <a:solidFill>
                  <a:schemeClr val="accent4">
                    <a:lumMod val="10000"/>
                  </a:schemeClr>
                </a:solidFill>
              </a:rPr>
              <a:t>Development of a microgrid(s)</a:t>
            </a:r>
          </a:p>
          <a:p>
            <a:pPr marL="403225" indent="-169863">
              <a:spcBef>
                <a:spcPts val="0"/>
              </a:spcBef>
              <a:spcAft>
                <a:spcPts val="600"/>
              </a:spcAft>
            </a:pPr>
            <a:r>
              <a:rPr lang="en-US" sz="1600" b="0" kern="0" dirty="0">
                <a:solidFill>
                  <a:schemeClr val="accent4">
                    <a:lumMod val="10000"/>
                  </a:schemeClr>
                </a:solidFill>
              </a:rPr>
              <a:t>Installation of battery storage at substations to serve load</a:t>
            </a:r>
          </a:p>
          <a:p>
            <a:pPr marL="403225" indent="-169863">
              <a:spcBef>
                <a:spcPts val="0"/>
              </a:spcBef>
              <a:spcAft>
                <a:spcPts val="600"/>
              </a:spcAft>
            </a:pPr>
            <a:r>
              <a:rPr lang="en-US" sz="1600" b="0" kern="0" dirty="0">
                <a:solidFill>
                  <a:schemeClr val="accent4">
                    <a:lumMod val="10000"/>
                  </a:schemeClr>
                </a:solidFill>
              </a:rPr>
              <a:t>Installation of distributed battery storage at critical facilities or customer locations to power the site</a:t>
            </a: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3"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PROPOSED OBJECTIVE STATEMENT</a:t>
            </a:r>
          </a:p>
          <a:p>
            <a:pPr marL="119062" indent="0">
              <a:spcBef>
                <a:spcPts val="0"/>
              </a:spcBef>
              <a:spcAft>
                <a:spcPts val="600"/>
              </a:spcAft>
              <a:buNone/>
            </a:pPr>
            <a:r>
              <a:rPr lang="en-US" sz="1600" b="0" kern="0" dirty="0">
                <a:solidFill>
                  <a:schemeClr val="accent4">
                    <a:lumMod val="10000"/>
                  </a:schemeClr>
                </a:solidFill>
              </a:rPr>
              <a:t>Develop energy storage &amp; microgrids to provide system adaptive capacity to increase resilience for communities and customers – </a:t>
            </a:r>
            <a:r>
              <a:rPr lang="en-US" sz="1600" b="0" i="1" kern="0" dirty="0">
                <a:solidFill>
                  <a:schemeClr val="accent4">
                    <a:lumMod val="10000"/>
                  </a:schemeClr>
                </a:solidFill>
              </a:rPr>
              <a:t>e.g., systems able to provide electrical energy during disruptions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latin typeface="Arial" charset="0"/>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000" kern="0" dirty="0">
                <a:solidFill>
                  <a:srgbClr val="002060"/>
                </a:solidFill>
              </a:rPr>
              <a:t>DRAFT METRICS</a:t>
            </a:r>
          </a:p>
          <a:p>
            <a:pPr marL="406400" indent="-174625">
              <a:spcBef>
                <a:spcPts val="0"/>
              </a:spcBef>
              <a:spcAft>
                <a:spcPts val="600"/>
              </a:spcAft>
            </a:pPr>
            <a:r>
              <a:rPr lang="en-US" sz="1600" b="0" kern="0" dirty="0">
                <a:solidFill>
                  <a:schemeClr val="accent4">
                    <a:lumMod val="10000"/>
                  </a:schemeClr>
                </a:solidFill>
              </a:rPr>
              <a:t>Number of</a:t>
            </a:r>
          </a:p>
          <a:p>
            <a:pPr marL="806450" lvl="1" indent="-174625">
              <a:spcBef>
                <a:spcPts val="0"/>
              </a:spcBef>
              <a:spcAft>
                <a:spcPts val="600"/>
              </a:spcAft>
            </a:pPr>
            <a:r>
              <a:rPr lang="en-US" sz="1600" b="0" kern="0" dirty="0">
                <a:solidFill>
                  <a:schemeClr val="accent4">
                    <a:lumMod val="10000"/>
                  </a:schemeClr>
                </a:solidFill>
              </a:rPr>
              <a:t>MWh of resilient energy supply</a:t>
            </a:r>
          </a:p>
          <a:p>
            <a:pPr marL="806450" lvl="1" indent="-174625">
              <a:spcBef>
                <a:spcPts val="0"/>
              </a:spcBef>
              <a:spcAft>
                <a:spcPts val="600"/>
              </a:spcAft>
            </a:pPr>
            <a:r>
              <a:rPr lang="en-US" sz="1600" b="0" kern="0" dirty="0">
                <a:solidFill>
                  <a:schemeClr val="accent4">
                    <a:lumMod val="10000"/>
                  </a:schemeClr>
                </a:solidFill>
              </a:rPr>
              <a:t>Resilient customers due to installation</a:t>
            </a:r>
          </a:p>
          <a:p>
            <a:pPr marL="806450" lvl="1" indent="-174625">
              <a:spcBef>
                <a:spcPts val="0"/>
              </a:spcBef>
              <a:spcAft>
                <a:spcPts val="600"/>
              </a:spcAft>
            </a:pPr>
            <a:r>
              <a:rPr lang="en-US" sz="1600" b="0" kern="0" dirty="0">
                <a:solidFill>
                  <a:schemeClr val="accent4">
                    <a:lumMod val="10000"/>
                  </a:schemeClr>
                </a:solidFill>
              </a:rPr>
              <a:t>Residents benefitting from resilient public facilities – </a:t>
            </a:r>
            <a:r>
              <a:rPr lang="en-US" sz="1600" b="0" i="1" kern="0" dirty="0">
                <a:solidFill>
                  <a:schemeClr val="accent4">
                    <a:lumMod val="10000"/>
                  </a:schemeClr>
                </a:solidFill>
              </a:rPr>
              <a:t>hospitals, fire, police, shelters </a:t>
            </a:r>
            <a:endParaRPr lang="en-US" sz="1600" b="0" kern="0" dirty="0">
              <a:solidFill>
                <a:schemeClr val="accent4">
                  <a:lumMod val="10000"/>
                </a:schemeClr>
              </a:solidFill>
            </a:endParaRPr>
          </a:p>
          <a:p>
            <a:pPr marL="806450" lvl="1" indent="-174625">
              <a:spcBef>
                <a:spcPts val="0"/>
              </a:spcBef>
              <a:spcAft>
                <a:spcPts val="600"/>
              </a:spcAft>
            </a:pPr>
            <a:r>
              <a:rPr lang="en-US" sz="1600" b="0" kern="0" dirty="0">
                <a:solidFill>
                  <a:schemeClr val="accent4">
                    <a:lumMod val="10000"/>
                  </a:schemeClr>
                </a:solidFill>
              </a:rPr>
              <a:t>More resilient community / essential locations – </a:t>
            </a:r>
            <a:r>
              <a:rPr lang="en-US" sz="1600" b="0" i="1" kern="0" dirty="0">
                <a:solidFill>
                  <a:schemeClr val="accent4">
                    <a:lumMod val="10000"/>
                  </a:schemeClr>
                </a:solidFill>
              </a:rPr>
              <a:t>community centers, long-term care facilities</a:t>
            </a:r>
            <a:endParaRPr lang="en-US" sz="1600" b="0" kern="0" dirty="0">
              <a:solidFill>
                <a:schemeClr val="accent4">
                  <a:lumMod val="10000"/>
                </a:schemeClr>
              </a:solidFill>
            </a:endParaRPr>
          </a:p>
          <a:p>
            <a:pPr marL="806450" lvl="1" indent="-174625">
              <a:spcBef>
                <a:spcPts val="0"/>
              </a:spcBef>
              <a:spcAft>
                <a:spcPts val="600"/>
              </a:spcAft>
            </a:pPr>
            <a:r>
              <a:rPr lang="en-US" sz="1600" b="0" kern="0" dirty="0">
                <a:solidFill>
                  <a:schemeClr val="accent4">
                    <a:lumMod val="10000"/>
                  </a:schemeClr>
                </a:solidFill>
              </a:rPr>
              <a:t>Underserved residents benefitting from resilient supply</a:t>
            </a:r>
          </a:p>
          <a:p>
            <a:pPr marL="403225" indent="-169863">
              <a:spcBef>
                <a:spcPts val="0"/>
              </a:spcBef>
              <a:spcAft>
                <a:spcPts val="600"/>
              </a:spcAft>
            </a:pPr>
            <a:endParaRPr lang="en-US" sz="1500" b="0" kern="0" dirty="0">
              <a:solidFill>
                <a:schemeClr val="accent4">
                  <a:lumMod val="10000"/>
                </a:schemeClr>
              </a:solidFill>
            </a:endParaRPr>
          </a:p>
          <a:p>
            <a:pPr marL="119062" indent="0">
              <a:spcBef>
                <a:spcPts val="1200"/>
              </a:spcBef>
              <a:spcAft>
                <a:spcPts val="600"/>
              </a:spcAft>
              <a:buNone/>
            </a:pPr>
            <a:endParaRPr lang="en-US" sz="1800" kern="0" dirty="0">
              <a:solidFill>
                <a:srgbClr val="00664D"/>
              </a:solidFill>
              <a:latin typeface="Garamond" panose="02020404030301010803" pitchFamily="18" charset="0"/>
            </a:endParaRPr>
          </a:p>
        </p:txBody>
      </p:sp>
      <p:sp>
        <p:nvSpPr>
          <p:cNvPr id="3" name="Date Placeholder 3">
            <a:extLst>
              <a:ext uri="{FF2B5EF4-FFF2-40B4-BE49-F238E27FC236}">
                <a16:creationId xmlns:a16="http://schemas.microsoft.com/office/drawing/2014/main" id="{EC63EC8E-F15E-4B4A-7DBF-5BED33FFC7AE}"/>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25103579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7BFC80E4-B9C9-323E-0F26-C7821147327A}"/>
              </a:ext>
            </a:extLst>
          </p:cNvPr>
          <p:cNvSpPr txBox="1">
            <a:spLocks/>
          </p:cNvSpPr>
          <p:nvPr/>
        </p:nvSpPr>
        <p:spPr bwMode="auto">
          <a:xfrm>
            <a:off x="1981200" y="2996762"/>
            <a:ext cx="8229600" cy="864476"/>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lgn="ctr">
              <a:spcBef>
                <a:spcPts val="1200"/>
              </a:spcBef>
              <a:spcAft>
                <a:spcPts val="600"/>
              </a:spcAft>
              <a:buFontTx/>
              <a:buNone/>
            </a:pPr>
            <a:r>
              <a:rPr lang="en-US" kern="0" dirty="0">
                <a:solidFill>
                  <a:srgbClr val="00664D"/>
                </a:solidFill>
                <a:latin typeface="Garamond" panose="02020404030301010803" pitchFamily="18" charset="0"/>
              </a:rPr>
              <a:t>Thoughts &amp; Questions?</a:t>
            </a:r>
          </a:p>
        </p:txBody>
      </p:sp>
      <p:sp>
        <p:nvSpPr>
          <p:cNvPr id="3" name="Date Placeholder 3">
            <a:extLst>
              <a:ext uri="{FF2B5EF4-FFF2-40B4-BE49-F238E27FC236}">
                <a16:creationId xmlns:a16="http://schemas.microsoft.com/office/drawing/2014/main" id="{8D139273-8CAD-357E-51BD-A924F17C5F85}"/>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23795166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727F-4DCD-CC16-3F7F-F1E669B5DB9E}"/>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5F6F6914-7787-49DD-FCF4-D8B42DC72CE4}"/>
              </a:ext>
            </a:extLst>
          </p:cNvPr>
          <p:cNvSpPr>
            <a:spLocks noGrp="1"/>
          </p:cNvSpPr>
          <p:nvPr>
            <p:ph type="body" idx="1"/>
          </p:nvPr>
        </p:nvSpPr>
        <p:spPr/>
        <p:txBody>
          <a:bodyPr/>
          <a:lstStyle/>
          <a:p>
            <a:r>
              <a:rPr lang="en-US" dirty="0"/>
              <a:t>Proposed Grid Resilience Grant Program 40101(d)</a:t>
            </a:r>
          </a:p>
        </p:txBody>
      </p:sp>
    </p:spTree>
    <p:extLst>
      <p:ext uri="{BB962C8B-B14F-4D97-AF65-F5344CB8AC3E}">
        <p14:creationId xmlns:p14="http://schemas.microsoft.com/office/powerpoint/2010/main" val="23102328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8F9ECF-4030-09CB-4C86-DF3CD8034DD9}"/>
              </a:ext>
            </a:extLst>
          </p:cNvPr>
          <p:cNvSpPr>
            <a:spLocks noGrp="1"/>
          </p:cNvSpPr>
          <p:nvPr>
            <p:ph type="title"/>
          </p:nvPr>
        </p:nvSpPr>
        <p:spPr/>
        <p:txBody>
          <a:bodyPr/>
          <a:lstStyle/>
          <a:p>
            <a:r>
              <a:rPr lang="en-US" dirty="0"/>
              <a:t>TODAY is about…</a:t>
            </a:r>
          </a:p>
        </p:txBody>
      </p:sp>
      <p:sp>
        <p:nvSpPr>
          <p:cNvPr id="3" name="Content Placeholder 2">
            <a:extLst>
              <a:ext uri="{FF2B5EF4-FFF2-40B4-BE49-F238E27FC236}">
                <a16:creationId xmlns:a16="http://schemas.microsoft.com/office/drawing/2014/main" id="{5AADFA44-778E-8FE3-8764-7A42F587BEF7}"/>
              </a:ext>
            </a:extLst>
          </p:cNvPr>
          <p:cNvSpPr>
            <a:spLocks noGrp="1"/>
          </p:cNvSpPr>
          <p:nvPr>
            <p:ph idx="1"/>
          </p:nvPr>
        </p:nvSpPr>
        <p:spPr>
          <a:xfrm>
            <a:off x="609600" y="1371600"/>
            <a:ext cx="8900160" cy="4975225"/>
          </a:xfrm>
        </p:spPr>
        <p:txBody>
          <a:bodyPr/>
          <a:lstStyle/>
          <a:p>
            <a:pPr marL="514350" indent="-514350">
              <a:buFont typeface="+mj-lt"/>
              <a:buAutoNum type="arabicPeriod"/>
            </a:pPr>
            <a:endParaRPr lang="en-US" sz="1400" dirty="0"/>
          </a:p>
          <a:p>
            <a:pPr marL="514350" indent="-514350">
              <a:buFont typeface="+mj-lt"/>
              <a:buAutoNum type="arabicPeriod"/>
            </a:pPr>
            <a:r>
              <a:rPr lang="en-US" dirty="0"/>
              <a:t>Sharing our proposed approach for South Carolina’s Application for Bipartisan Infrastructure Law 40101(d) Formula Grant</a:t>
            </a:r>
          </a:p>
          <a:p>
            <a:pPr marL="514350" indent="-514350">
              <a:buFont typeface="+mj-lt"/>
              <a:buAutoNum type="arabicPeriod"/>
            </a:pPr>
            <a:endParaRPr lang="en-US" dirty="0"/>
          </a:p>
          <a:p>
            <a:pPr marL="514350" indent="-514350">
              <a:buFont typeface="+mj-lt"/>
              <a:buAutoNum type="arabicPeriod"/>
            </a:pPr>
            <a:r>
              <a:rPr lang="en-US" dirty="0"/>
              <a:t>Getting your input to the proposed objectives, criteria, and metrics</a:t>
            </a:r>
          </a:p>
        </p:txBody>
      </p:sp>
      <p:sp>
        <p:nvSpPr>
          <p:cNvPr id="2" name="Date Placeholder 3">
            <a:extLst>
              <a:ext uri="{FF2B5EF4-FFF2-40B4-BE49-F238E27FC236}">
                <a16:creationId xmlns:a16="http://schemas.microsoft.com/office/drawing/2014/main" id="{749AD344-A561-6285-FCF9-246EC8514C52}"/>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
        <p:nvSpPr>
          <p:cNvPr id="5" name="Slide Number Placeholder 3">
            <a:extLst>
              <a:ext uri="{FF2B5EF4-FFF2-40B4-BE49-F238E27FC236}">
                <a16:creationId xmlns:a16="http://schemas.microsoft.com/office/drawing/2014/main" id="{F03C58A2-7500-476A-B656-7C2E2F75A983}"/>
              </a:ext>
            </a:extLst>
          </p:cNvPr>
          <p:cNvSpPr>
            <a:spLocks noGrp="1"/>
          </p:cNvSpPr>
          <p:nvPr>
            <p:ph type="sldNum" sz="quarter" idx="4"/>
          </p:nvPr>
        </p:nvSpPr>
        <p:spPr>
          <a:xfrm>
            <a:off x="9347200" y="6620509"/>
            <a:ext cx="2844800" cy="237492"/>
          </a:xfrm>
          <a:prstGeom prst="rect">
            <a:avLst/>
          </a:prstGeom>
        </p:spPr>
        <p:txBody>
          <a:bodyPr/>
          <a:lstStyle>
            <a:lvl1pPr algn="r">
              <a:defRPr sz="900">
                <a:solidFill>
                  <a:srgbClr val="0A531C"/>
                </a:solidFill>
                <a:latin typeface="+mn-lt"/>
              </a:defRPr>
            </a:lvl1p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2</a:t>
            </a:fld>
            <a:endParaRPr lang="en-US" altLang="en-US" dirty="0"/>
          </a:p>
        </p:txBody>
      </p:sp>
    </p:spTree>
    <p:extLst>
      <p:ext uri="{BB962C8B-B14F-4D97-AF65-F5344CB8AC3E}">
        <p14:creationId xmlns:p14="http://schemas.microsoft.com/office/powerpoint/2010/main" val="3179756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3BEE-C6AE-25E7-70AB-486510DAE3C9}"/>
              </a:ext>
            </a:extLst>
          </p:cNvPr>
          <p:cNvSpPr>
            <a:spLocks noGrp="1"/>
          </p:cNvSpPr>
          <p:nvPr>
            <p:ph type="title"/>
          </p:nvPr>
        </p:nvSpPr>
        <p:spPr>
          <a:xfrm>
            <a:off x="165100" y="154436"/>
            <a:ext cx="9347200" cy="1066800"/>
          </a:xfrm>
        </p:spPr>
        <p:txBody>
          <a:bodyPr/>
          <a:lstStyle/>
          <a:p>
            <a:r>
              <a:rPr lang="en-US" dirty="0"/>
              <a:t>Proposed Program Criteria</a:t>
            </a:r>
          </a:p>
        </p:txBody>
      </p:sp>
      <p:sp>
        <p:nvSpPr>
          <p:cNvPr id="6" name="Content Placeholder 5">
            <a:extLst>
              <a:ext uri="{FF2B5EF4-FFF2-40B4-BE49-F238E27FC236}">
                <a16:creationId xmlns:a16="http://schemas.microsoft.com/office/drawing/2014/main" id="{9C26EBE5-2570-90A5-9DED-28D54AE31A06}"/>
              </a:ext>
            </a:extLst>
          </p:cNvPr>
          <p:cNvSpPr>
            <a:spLocks noGrp="1"/>
          </p:cNvSpPr>
          <p:nvPr>
            <p:ph idx="4294967295"/>
          </p:nvPr>
        </p:nvSpPr>
        <p:spPr>
          <a:xfrm>
            <a:off x="609600" y="1362585"/>
            <a:ext cx="10972800" cy="4975225"/>
          </a:xfrm>
        </p:spPr>
        <p:txBody>
          <a:bodyPr/>
          <a:lstStyle/>
          <a:p>
            <a:r>
              <a:rPr lang="en-US" sz="2400" dirty="0"/>
              <a:t>Greatest community benefit</a:t>
            </a:r>
          </a:p>
          <a:p>
            <a:r>
              <a:rPr lang="en-US" sz="2400" dirty="0"/>
              <a:t>Small Utility Set Aside – 35.7% of total funding</a:t>
            </a:r>
          </a:p>
          <a:p>
            <a:endParaRPr lang="en-US" dirty="0"/>
          </a:p>
          <a:p>
            <a:endParaRPr lang="en-US" dirty="0"/>
          </a:p>
          <a:p>
            <a:endParaRPr lang="en-US" dirty="0"/>
          </a:p>
          <a:p>
            <a:endParaRPr lang="en-US" dirty="0"/>
          </a:p>
          <a:p>
            <a:pPr>
              <a:spcBef>
                <a:spcPts val="0"/>
              </a:spcBef>
            </a:pPr>
            <a:endParaRPr lang="en-US" dirty="0"/>
          </a:p>
          <a:p>
            <a:r>
              <a:rPr lang="en-US" sz="2400" dirty="0"/>
              <a:t>State focused projects</a:t>
            </a:r>
          </a:p>
          <a:p>
            <a:r>
              <a:rPr lang="en-US" sz="2400" dirty="0"/>
              <a:t>Prioritize projects that deliver the greatest impact per dollar</a:t>
            </a:r>
          </a:p>
        </p:txBody>
      </p:sp>
      <p:sp>
        <p:nvSpPr>
          <p:cNvPr id="9" name="Rounded Rectangle 8">
            <a:extLst>
              <a:ext uri="{FF2B5EF4-FFF2-40B4-BE49-F238E27FC236}">
                <a16:creationId xmlns:a16="http://schemas.microsoft.com/office/drawing/2014/main" id="{C9A9EDA5-E54E-C350-0AA5-EC4705703A1C}"/>
              </a:ext>
            </a:extLst>
          </p:cNvPr>
          <p:cNvSpPr/>
          <p:nvPr/>
        </p:nvSpPr>
        <p:spPr bwMode="auto">
          <a:xfrm>
            <a:off x="313151" y="1143000"/>
            <a:ext cx="6772597" cy="491211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3" name="Date Placeholder 3">
            <a:extLst>
              <a:ext uri="{FF2B5EF4-FFF2-40B4-BE49-F238E27FC236}">
                <a16:creationId xmlns:a16="http://schemas.microsoft.com/office/drawing/2014/main" id="{A1854628-33FC-CAB3-81F4-C6FD286AF148}"/>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pic>
        <p:nvPicPr>
          <p:cNvPr id="5" name="Picture 4" descr="Table&#10;&#10;Description automatically generated">
            <a:extLst>
              <a:ext uri="{FF2B5EF4-FFF2-40B4-BE49-F238E27FC236}">
                <a16:creationId xmlns:a16="http://schemas.microsoft.com/office/drawing/2014/main" id="{15D0B71A-433A-4C27-854A-85850DF5BB5B}"/>
              </a:ext>
            </a:extLst>
          </p:cNvPr>
          <p:cNvPicPr>
            <a:picLocks noChangeAspect="1"/>
          </p:cNvPicPr>
          <p:nvPr/>
        </p:nvPicPr>
        <p:blipFill>
          <a:blip r:embed="rId3"/>
          <a:stretch>
            <a:fillRect/>
          </a:stretch>
        </p:blipFill>
        <p:spPr>
          <a:xfrm>
            <a:off x="961251" y="2401051"/>
            <a:ext cx="7573432" cy="1886213"/>
          </a:xfrm>
          <a:prstGeom prst="rect">
            <a:avLst/>
          </a:prstGeom>
        </p:spPr>
      </p:pic>
    </p:spTree>
    <p:extLst>
      <p:ext uri="{BB962C8B-B14F-4D97-AF65-F5344CB8AC3E}">
        <p14:creationId xmlns:p14="http://schemas.microsoft.com/office/powerpoint/2010/main" val="12161180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BFFF-8338-77E9-9047-C127CC81B27C}"/>
              </a:ext>
            </a:extLst>
          </p:cNvPr>
          <p:cNvSpPr>
            <a:spLocks noGrp="1"/>
          </p:cNvSpPr>
          <p:nvPr>
            <p:ph type="title"/>
          </p:nvPr>
        </p:nvSpPr>
        <p:spPr/>
        <p:txBody>
          <a:bodyPr/>
          <a:lstStyle/>
          <a:p>
            <a:r>
              <a:rPr lang="en-US" dirty="0"/>
              <a:t>Proposed Program Methods</a:t>
            </a:r>
          </a:p>
        </p:txBody>
      </p:sp>
      <p:sp>
        <p:nvSpPr>
          <p:cNvPr id="3" name="Content Placeholder 2">
            <a:extLst>
              <a:ext uri="{FF2B5EF4-FFF2-40B4-BE49-F238E27FC236}">
                <a16:creationId xmlns:a16="http://schemas.microsoft.com/office/drawing/2014/main" id="{DB642F68-EE92-8D82-CA72-572E03B793E9}"/>
              </a:ext>
            </a:extLst>
          </p:cNvPr>
          <p:cNvSpPr>
            <a:spLocks noGrp="1"/>
          </p:cNvSpPr>
          <p:nvPr>
            <p:ph idx="1"/>
          </p:nvPr>
        </p:nvSpPr>
        <p:spPr/>
        <p:txBody>
          <a:bodyPr/>
          <a:lstStyle/>
          <a:p>
            <a:pPr>
              <a:spcBef>
                <a:spcPts val="1200"/>
              </a:spcBef>
            </a:pPr>
            <a:r>
              <a:rPr lang="en-US" dirty="0"/>
              <a:t>Dedicated Program &amp; project management</a:t>
            </a:r>
          </a:p>
          <a:p>
            <a:pPr>
              <a:spcBef>
                <a:spcPts val="1200"/>
              </a:spcBef>
            </a:pPr>
            <a:r>
              <a:rPr lang="en-US" dirty="0"/>
              <a:t>Utilize the 5% allowed for administration &amp; technical assistance</a:t>
            </a:r>
          </a:p>
          <a:p>
            <a:pPr>
              <a:spcBef>
                <a:spcPts val="1200"/>
              </a:spcBef>
            </a:pPr>
            <a:r>
              <a:rPr lang="en-US" dirty="0"/>
              <a:t>Create set of sustainable, repeatable &amp; adaptive processes</a:t>
            </a:r>
          </a:p>
          <a:p>
            <a:pPr>
              <a:spcBef>
                <a:spcPts val="1200"/>
              </a:spcBef>
            </a:pPr>
            <a:r>
              <a:rPr lang="en-US" dirty="0"/>
              <a:t>Provide arms-length governance, recognizing Santee Cooper </a:t>
            </a:r>
            <a:br>
              <a:rPr lang="en-US" dirty="0"/>
            </a:br>
            <a:r>
              <a:rPr lang="en-US" dirty="0"/>
              <a:t>may be an applicant</a:t>
            </a:r>
          </a:p>
          <a:p>
            <a:pPr marL="0" indent="0">
              <a:buNone/>
            </a:pPr>
            <a:endParaRPr lang="en-US" sz="2800" dirty="0"/>
          </a:p>
          <a:p>
            <a:pPr marL="0" indent="0">
              <a:buNone/>
            </a:pPr>
            <a:endParaRPr lang="en-US" dirty="0"/>
          </a:p>
          <a:p>
            <a:pPr marL="0" indent="0" algn="ctr">
              <a:buNone/>
            </a:pPr>
            <a:r>
              <a:rPr lang="en-US" sz="3600" b="1" dirty="0">
                <a:solidFill>
                  <a:srgbClr val="066332"/>
                </a:solidFill>
                <a:latin typeface="Garamond"/>
              </a:rPr>
              <a:t>Goal is to maximize the value each year to the State</a:t>
            </a:r>
          </a:p>
          <a:p>
            <a:endParaRPr lang="en-US" dirty="0"/>
          </a:p>
        </p:txBody>
      </p:sp>
      <p:sp>
        <p:nvSpPr>
          <p:cNvPr id="4" name="Slide Number Placeholder 3">
            <a:extLst>
              <a:ext uri="{FF2B5EF4-FFF2-40B4-BE49-F238E27FC236}">
                <a16:creationId xmlns:a16="http://schemas.microsoft.com/office/drawing/2014/main" id="{7FA1BCF9-F73D-1470-CE31-ADFDC32D2A8A}"/>
              </a:ext>
            </a:extLst>
          </p:cNvPr>
          <p:cNvSpPr>
            <a:spLocks noGrp="1"/>
          </p:cNvSpPr>
          <p:nvPr>
            <p:ph type="sldNum" sz="quarter" idx="4"/>
          </p:nvPr>
        </p:nvSpPr>
        <p:spPr/>
        <p:txBody>
          <a:bodyPr/>
          <a:lstStyle/>
          <a:p>
            <a:pPr>
              <a:defRPr/>
            </a:pPr>
            <a:r>
              <a:rPr lang="en-US">
                <a:solidFill>
                  <a:srgbClr val="0A531C"/>
                </a:solidFill>
              </a:rPr>
              <a:t>Public Hearing | November 7, 2022</a:t>
            </a:r>
            <a:r>
              <a:rPr lang="en-US" altLang="en-US"/>
              <a:t> | </a:t>
            </a:r>
            <a:fld id="{5BB28544-8DE4-4748-8F73-A5BD5E54B4DD}" type="slidenum">
              <a:rPr lang="en-US" altLang="en-US" smtClean="0"/>
              <a:pPr>
                <a:defRPr/>
              </a:pPr>
              <a:t>21</a:t>
            </a:fld>
            <a:endParaRPr lang="en-US" altLang="en-US" dirty="0"/>
          </a:p>
        </p:txBody>
      </p:sp>
      <p:sp>
        <p:nvSpPr>
          <p:cNvPr id="5" name="Date Placeholder 3">
            <a:extLst>
              <a:ext uri="{FF2B5EF4-FFF2-40B4-BE49-F238E27FC236}">
                <a16:creationId xmlns:a16="http://schemas.microsoft.com/office/drawing/2014/main" id="{79B50E98-9E29-0843-EB7B-625EED5E2D25}"/>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15962027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39E4-5511-56F6-8131-970842F548AC}"/>
              </a:ext>
            </a:extLst>
          </p:cNvPr>
          <p:cNvSpPr>
            <a:spLocks noGrp="1"/>
          </p:cNvSpPr>
          <p:nvPr>
            <p:ph type="title"/>
          </p:nvPr>
        </p:nvSpPr>
        <p:spPr/>
        <p:txBody>
          <a:bodyPr/>
          <a:lstStyle/>
          <a:p>
            <a:r>
              <a:rPr lang="en-US" dirty="0"/>
              <a:t>Phase One – Planning &amp; Preparation</a:t>
            </a:r>
          </a:p>
        </p:txBody>
      </p:sp>
      <p:graphicFrame>
        <p:nvGraphicFramePr>
          <p:cNvPr id="5" name="Content Placeholder 4">
            <a:extLst>
              <a:ext uri="{FF2B5EF4-FFF2-40B4-BE49-F238E27FC236}">
                <a16:creationId xmlns:a16="http://schemas.microsoft.com/office/drawing/2014/main" id="{770B41D9-1F29-2F85-747B-296588A4E663}"/>
              </a:ext>
            </a:extLst>
          </p:cNvPr>
          <p:cNvGraphicFramePr>
            <a:graphicFrameLocks noGrp="1"/>
          </p:cNvGraphicFramePr>
          <p:nvPr>
            <p:ph idx="1"/>
            <p:extLst>
              <p:ext uri="{D42A27DB-BD31-4B8C-83A1-F6EECF244321}">
                <p14:modId xmlns:p14="http://schemas.microsoft.com/office/powerpoint/2010/main" val="2616664183"/>
              </p:ext>
            </p:extLst>
          </p:nvPr>
        </p:nvGraphicFramePr>
        <p:xfrm>
          <a:off x="609600" y="1371600"/>
          <a:ext cx="10972800" cy="497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80F84D1-765D-1619-7088-38FCCE32247C}"/>
              </a:ext>
            </a:extLst>
          </p:cNvPr>
          <p:cNvSpPr>
            <a:spLocks noGrp="1"/>
          </p:cNvSpPr>
          <p:nvPr>
            <p:ph type="sldNum" sz="quarter" idx="4"/>
          </p:nvPr>
        </p:nvSpPr>
        <p:spPr/>
        <p:txBody>
          <a:bodyPr/>
          <a:lstStyle/>
          <a:p>
            <a:pPr>
              <a:defRPr/>
            </a:pPr>
            <a:r>
              <a:rPr lang="en-US">
                <a:solidFill>
                  <a:srgbClr val="0A531C"/>
                </a:solidFill>
              </a:rPr>
              <a:t>Public Hearing | November 7, 2022</a:t>
            </a:r>
            <a:r>
              <a:rPr lang="en-US" altLang="en-US"/>
              <a:t> | </a:t>
            </a:r>
            <a:fld id="{5BB28544-8DE4-4748-8F73-A5BD5E54B4DD}" type="slidenum">
              <a:rPr lang="en-US" altLang="en-US" smtClean="0"/>
              <a:pPr>
                <a:defRPr/>
              </a:pPr>
              <a:t>22</a:t>
            </a:fld>
            <a:endParaRPr lang="en-US" altLang="en-US" dirty="0"/>
          </a:p>
        </p:txBody>
      </p:sp>
      <p:sp>
        <p:nvSpPr>
          <p:cNvPr id="7" name="Date Placeholder 3">
            <a:extLst>
              <a:ext uri="{FF2B5EF4-FFF2-40B4-BE49-F238E27FC236}">
                <a16:creationId xmlns:a16="http://schemas.microsoft.com/office/drawing/2014/main" id="{A8459962-7DCD-0980-33A3-E1E94FC7E499}"/>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25420716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B53B-43C8-A33C-79DB-A11414F4F3AF}"/>
              </a:ext>
            </a:extLst>
          </p:cNvPr>
          <p:cNvSpPr>
            <a:spLocks noGrp="1"/>
          </p:cNvSpPr>
          <p:nvPr>
            <p:ph type="title"/>
          </p:nvPr>
        </p:nvSpPr>
        <p:spPr/>
        <p:txBody>
          <a:bodyPr/>
          <a:lstStyle/>
          <a:p>
            <a:r>
              <a:rPr lang="en-US" dirty="0"/>
              <a:t>Phase Two – Implementation</a:t>
            </a:r>
          </a:p>
        </p:txBody>
      </p:sp>
      <p:sp>
        <p:nvSpPr>
          <p:cNvPr id="4" name="Rounded Rectangle 3">
            <a:extLst>
              <a:ext uri="{FF2B5EF4-FFF2-40B4-BE49-F238E27FC236}">
                <a16:creationId xmlns:a16="http://schemas.microsoft.com/office/drawing/2014/main" id="{A01A1867-CA71-02D8-66A2-ACACD7DDFD6C}"/>
              </a:ext>
            </a:extLst>
          </p:cNvPr>
          <p:cNvSpPr/>
          <p:nvPr/>
        </p:nvSpPr>
        <p:spPr bwMode="auto">
          <a:xfrm>
            <a:off x="609600" y="1714500"/>
            <a:ext cx="10967875" cy="4288536"/>
          </a:xfrm>
          <a:prstGeom prst="roundRect">
            <a:avLst>
              <a:gd name="adj" fmla="val 4534"/>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C8EEE178-BB63-2CEF-2F46-E3801D3F311A}"/>
              </a:ext>
            </a:extLst>
          </p:cNvPr>
          <p:cNvSpPr txBox="1"/>
          <p:nvPr/>
        </p:nvSpPr>
        <p:spPr>
          <a:xfrm>
            <a:off x="1153759" y="1702015"/>
            <a:ext cx="10308920" cy="430887"/>
          </a:xfrm>
          <a:prstGeom prst="rect">
            <a:avLst/>
          </a:prstGeom>
          <a:noFill/>
        </p:spPr>
        <p:txBody>
          <a:bodyPr wrap="square" rtlCol="0">
            <a:spAutoFit/>
          </a:bodyPr>
          <a:lstStyle/>
          <a:p>
            <a:r>
              <a:rPr lang="en-US" sz="2000" b="0" dirty="0">
                <a:solidFill>
                  <a:srgbClr val="64A70B"/>
                </a:solidFill>
                <a:latin typeface="+mn-lt"/>
              </a:rPr>
              <a:t> </a:t>
            </a:r>
            <a:r>
              <a:rPr lang="en-US" sz="2200" dirty="0">
                <a:solidFill>
                  <a:srgbClr val="002060"/>
                </a:solidFill>
                <a:latin typeface="+mn-lt"/>
              </a:rPr>
              <a:t>RESILIENCE PROJECT EXECUTION</a:t>
            </a:r>
          </a:p>
        </p:txBody>
      </p:sp>
      <p:sp>
        <p:nvSpPr>
          <p:cNvPr id="6" name="TextBox 5">
            <a:extLst>
              <a:ext uri="{FF2B5EF4-FFF2-40B4-BE49-F238E27FC236}">
                <a16:creationId xmlns:a16="http://schemas.microsoft.com/office/drawing/2014/main" id="{1F1DAEC4-3F35-E489-5FF8-CD7B9044C030}"/>
              </a:ext>
            </a:extLst>
          </p:cNvPr>
          <p:cNvSpPr txBox="1"/>
          <p:nvPr/>
        </p:nvSpPr>
        <p:spPr>
          <a:xfrm>
            <a:off x="1221492" y="2178244"/>
            <a:ext cx="10308920" cy="2888928"/>
          </a:xfrm>
          <a:prstGeom prst="roundRect">
            <a:avLst>
              <a:gd name="adj" fmla="val 3504"/>
            </a:avLst>
          </a:prstGeom>
          <a:solidFill>
            <a:schemeClr val="bg1">
              <a:lumMod val="95000"/>
            </a:schemeClr>
          </a:solidFill>
          <a:ln w="15875">
            <a:noFill/>
          </a:ln>
        </p:spPr>
        <p:txBody>
          <a:bodyPr wrap="square" rtlCol="0">
            <a:spAutoFit/>
          </a:bodyPr>
          <a:lstStyle/>
          <a:p>
            <a:pPr marL="182563" indent="-182563">
              <a:spcBef>
                <a:spcPts val="0"/>
              </a:spcBef>
              <a:spcAft>
                <a:spcPts val="900"/>
              </a:spcAft>
              <a:buFont typeface="Arial" panose="020B0604020202020204" pitchFamily="34" charset="0"/>
              <a:buChar char="•"/>
            </a:pPr>
            <a:r>
              <a:rPr lang="en-US" sz="1800" b="0" dirty="0">
                <a:solidFill>
                  <a:srgbClr val="000000"/>
                </a:solidFill>
                <a:latin typeface="+mn-lt"/>
              </a:rPr>
              <a:t>Upon DOE’s written determination – issue subawards to eligible entities to execute projects </a:t>
            </a:r>
            <a:br>
              <a:rPr lang="en-US" sz="1800" b="0" dirty="0">
                <a:solidFill>
                  <a:srgbClr val="000000"/>
                </a:solidFill>
                <a:latin typeface="+mn-lt"/>
              </a:rPr>
            </a:br>
            <a:r>
              <a:rPr lang="en-US" sz="1800" b="0" dirty="0">
                <a:solidFill>
                  <a:srgbClr val="000000"/>
                </a:solidFill>
                <a:latin typeface="+mn-lt"/>
              </a:rPr>
              <a:t>per 2CFR200, for each project</a:t>
            </a:r>
          </a:p>
          <a:p>
            <a:pPr marL="746125" indent="-334963">
              <a:spcBef>
                <a:spcPts val="0"/>
              </a:spcBef>
              <a:spcAft>
                <a:spcPts val="200"/>
              </a:spcAft>
              <a:buFont typeface="+mj-lt"/>
              <a:buAutoNum type="alphaUcPeriod"/>
            </a:pPr>
            <a:r>
              <a:rPr lang="en-US" sz="1600" b="0" dirty="0">
                <a:solidFill>
                  <a:srgbClr val="000000"/>
                </a:solidFill>
                <a:latin typeface="+mn-lt"/>
              </a:rPr>
              <a:t>Monitor performance against Terms &amp; Conditions</a:t>
            </a:r>
          </a:p>
          <a:p>
            <a:pPr marL="746125" indent="-334963">
              <a:spcBef>
                <a:spcPts val="0"/>
              </a:spcBef>
              <a:spcAft>
                <a:spcPts val="200"/>
              </a:spcAft>
              <a:buFont typeface="+mj-lt"/>
              <a:buAutoNum type="alphaUcPeriod"/>
            </a:pPr>
            <a:r>
              <a:rPr lang="en-US" sz="1600" b="0" dirty="0">
                <a:solidFill>
                  <a:srgbClr val="000000"/>
                </a:solidFill>
                <a:latin typeface="+mn-lt"/>
              </a:rPr>
              <a:t>Ensure evidence of measurable progress</a:t>
            </a:r>
          </a:p>
          <a:p>
            <a:pPr marL="746125" indent="-334963">
              <a:spcBef>
                <a:spcPts val="0"/>
              </a:spcBef>
              <a:spcAft>
                <a:spcPts val="200"/>
              </a:spcAft>
              <a:buFont typeface="+mj-lt"/>
              <a:buAutoNum type="alphaUcPeriod"/>
            </a:pPr>
            <a:r>
              <a:rPr lang="en-US" sz="1600" b="0" dirty="0">
                <a:solidFill>
                  <a:srgbClr val="000000"/>
                </a:solidFill>
                <a:latin typeface="+mn-lt"/>
              </a:rPr>
              <a:t>Verify extent to which established objectives are being realized</a:t>
            </a:r>
          </a:p>
          <a:p>
            <a:pPr marL="746125" indent="-334963">
              <a:spcBef>
                <a:spcPts val="0"/>
              </a:spcBef>
              <a:spcAft>
                <a:spcPts val="200"/>
              </a:spcAft>
              <a:buFont typeface="+mj-lt"/>
              <a:buAutoNum type="alphaUcPeriod"/>
            </a:pPr>
            <a:endParaRPr lang="en-US" sz="1800" b="0" dirty="0">
              <a:solidFill>
                <a:srgbClr val="000000"/>
              </a:solidFill>
              <a:latin typeface="+mn-lt"/>
            </a:endParaRPr>
          </a:p>
          <a:p>
            <a:pPr marL="182563" indent="-182563">
              <a:spcBef>
                <a:spcPts val="0"/>
              </a:spcBef>
              <a:spcAft>
                <a:spcPts val="900"/>
              </a:spcAft>
              <a:buFont typeface="Arial" panose="020B0604020202020204" pitchFamily="34" charset="0"/>
              <a:buChar char="•"/>
            </a:pPr>
            <a:r>
              <a:rPr lang="en-US" sz="1800" b="0" dirty="0">
                <a:solidFill>
                  <a:srgbClr val="000000"/>
                </a:solidFill>
                <a:latin typeface="+mn-lt"/>
              </a:rPr>
              <a:t>DOE Reporting</a:t>
            </a:r>
          </a:p>
          <a:p>
            <a:pPr marL="182563" indent="-182563">
              <a:spcBef>
                <a:spcPts val="0"/>
              </a:spcBef>
              <a:spcAft>
                <a:spcPts val="900"/>
              </a:spcAft>
              <a:buFont typeface="Arial" panose="020B0604020202020204" pitchFamily="34" charset="0"/>
              <a:buChar char="•"/>
            </a:pPr>
            <a:r>
              <a:rPr lang="en-US" sz="1800" b="0" dirty="0">
                <a:solidFill>
                  <a:srgbClr val="000000"/>
                </a:solidFill>
                <a:latin typeface="+mn-lt"/>
              </a:rPr>
              <a:t>Briefings &amp; Technical Presentations</a:t>
            </a:r>
          </a:p>
          <a:p>
            <a:endParaRPr lang="en-US" sz="1100" b="0" dirty="0">
              <a:solidFill>
                <a:srgbClr val="000000"/>
              </a:solidFill>
              <a:latin typeface="+mn-lt"/>
            </a:endParaRPr>
          </a:p>
        </p:txBody>
      </p:sp>
      <p:pic>
        <p:nvPicPr>
          <p:cNvPr id="3" name="Picture 2">
            <a:extLst>
              <a:ext uri="{FF2B5EF4-FFF2-40B4-BE49-F238E27FC236}">
                <a16:creationId xmlns:a16="http://schemas.microsoft.com/office/drawing/2014/main" id="{6B207E4B-2386-EBDD-C333-9C3778A1723C}"/>
              </a:ext>
            </a:extLst>
          </p:cNvPr>
          <p:cNvPicPr>
            <a:picLocks noChangeAspect="1"/>
          </p:cNvPicPr>
          <p:nvPr/>
        </p:nvPicPr>
        <p:blipFill>
          <a:blip r:embed="rId3"/>
          <a:stretch>
            <a:fillRect/>
          </a:stretch>
        </p:blipFill>
        <p:spPr>
          <a:xfrm>
            <a:off x="5388631" y="3894158"/>
            <a:ext cx="6402342" cy="2269828"/>
          </a:xfrm>
          <a:prstGeom prst="rect">
            <a:avLst/>
          </a:prstGeom>
        </p:spPr>
      </p:pic>
      <p:sp>
        <p:nvSpPr>
          <p:cNvPr id="7" name="Date Placeholder 3">
            <a:extLst>
              <a:ext uri="{FF2B5EF4-FFF2-40B4-BE49-F238E27FC236}">
                <a16:creationId xmlns:a16="http://schemas.microsoft.com/office/drawing/2014/main" id="{466EA192-8EC9-9744-E084-83EFDEBB360C}"/>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
        <p:nvSpPr>
          <p:cNvPr id="8" name="Extract 7">
            <a:extLst>
              <a:ext uri="{FF2B5EF4-FFF2-40B4-BE49-F238E27FC236}">
                <a16:creationId xmlns:a16="http://schemas.microsoft.com/office/drawing/2014/main" id="{D3075CCA-1A50-B8B0-8373-0A423427FA53}"/>
              </a:ext>
            </a:extLst>
          </p:cNvPr>
          <p:cNvSpPr/>
          <p:nvPr/>
        </p:nvSpPr>
        <p:spPr>
          <a:xfrm rot="5400000">
            <a:off x="373879" y="5129546"/>
            <a:ext cx="630639" cy="536049"/>
          </a:xfrm>
          <a:prstGeom prst="flowChartExtract">
            <a:avLst/>
          </a:prstGeom>
          <a:solidFill>
            <a:srgbClr val="64A70B"/>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2F3C72B5-D306-C21D-03FE-613BEA1B3F17}"/>
              </a:ext>
            </a:extLst>
          </p:cNvPr>
          <p:cNvSpPr txBox="1"/>
          <p:nvPr/>
        </p:nvSpPr>
        <p:spPr>
          <a:xfrm rot="16200000">
            <a:off x="-114464" y="2490479"/>
            <a:ext cx="1947333" cy="461665"/>
          </a:xfrm>
          <a:prstGeom prst="rect">
            <a:avLst/>
          </a:prstGeom>
          <a:noFill/>
        </p:spPr>
        <p:txBody>
          <a:bodyPr wrap="square" rtlCol="0">
            <a:spAutoFit/>
          </a:bodyPr>
          <a:lstStyle/>
          <a:p>
            <a:pPr algn="r"/>
            <a:r>
              <a:rPr lang="en-US" sz="2400" b="0" dirty="0">
                <a:solidFill>
                  <a:srgbClr val="64A70B"/>
                </a:solidFill>
                <a:latin typeface="+mn-lt"/>
              </a:rPr>
              <a:t>TASK 4.0</a:t>
            </a:r>
          </a:p>
        </p:txBody>
      </p:sp>
      <p:sp>
        <p:nvSpPr>
          <p:cNvPr id="11" name="Slide Number Placeholder 3">
            <a:extLst>
              <a:ext uri="{FF2B5EF4-FFF2-40B4-BE49-F238E27FC236}">
                <a16:creationId xmlns:a16="http://schemas.microsoft.com/office/drawing/2014/main" id="{D4610BEA-C8C0-4A19-8D4E-9AFDF6443F26}"/>
              </a:ext>
            </a:extLst>
          </p:cNvPr>
          <p:cNvSpPr>
            <a:spLocks noGrp="1"/>
          </p:cNvSpPr>
          <p:nvPr>
            <p:ph type="sldNum" sz="quarter" idx="4"/>
          </p:nvPr>
        </p:nvSpPr>
        <p:spPr>
          <a:xfrm>
            <a:off x="9347200" y="6620509"/>
            <a:ext cx="2844800" cy="237492"/>
          </a:xfrm>
        </p:spPr>
        <p:txBody>
          <a:bodyPr/>
          <a:lstStyle/>
          <a:p>
            <a:pPr>
              <a:defRPr/>
            </a:pPr>
            <a:r>
              <a:rPr lang="en-US">
                <a:solidFill>
                  <a:srgbClr val="0A531C"/>
                </a:solidFill>
              </a:rPr>
              <a:t>Public Hearing | November 7, 2022</a:t>
            </a:r>
            <a:r>
              <a:rPr lang="en-US" altLang="en-US"/>
              <a:t> | </a:t>
            </a:r>
            <a:fld id="{5BB28544-8DE4-4748-8F73-A5BD5E54B4DD}" type="slidenum">
              <a:rPr lang="en-US" altLang="en-US" smtClean="0"/>
              <a:pPr>
                <a:defRPr/>
              </a:pPr>
              <a:t>23</a:t>
            </a:fld>
            <a:endParaRPr lang="en-US" altLang="en-US" dirty="0"/>
          </a:p>
        </p:txBody>
      </p:sp>
    </p:spTree>
    <p:extLst>
      <p:ext uri="{BB962C8B-B14F-4D97-AF65-F5344CB8AC3E}">
        <p14:creationId xmlns:p14="http://schemas.microsoft.com/office/powerpoint/2010/main" val="25142624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727F-4DCD-CC16-3F7F-F1E669B5DB9E}"/>
              </a:ext>
            </a:extLst>
          </p:cNvPr>
          <p:cNvSpPr>
            <a:spLocks noGrp="1"/>
          </p:cNvSpPr>
          <p:nvPr>
            <p:ph type="title"/>
          </p:nvPr>
        </p:nvSpPr>
        <p:spPr/>
        <p:txBody>
          <a:bodyPr/>
          <a:lstStyle/>
          <a:p>
            <a:r>
              <a:rPr lang="en-US" dirty="0"/>
              <a:t>Open floor </a:t>
            </a:r>
          </a:p>
        </p:txBody>
      </p:sp>
      <p:sp>
        <p:nvSpPr>
          <p:cNvPr id="3" name="Text Placeholder 2">
            <a:extLst>
              <a:ext uri="{FF2B5EF4-FFF2-40B4-BE49-F238E27FC236}">
                <a16:creationId xmlns:a16="http://schemas.microsoft.com/office/drawing/2014/main" id="{5F6F6914-7787-49DD-FCF4-D8B42DC72CE4}"/>
              </a:ext>
            </a:extLst>
          </p:cNvPr>
          <p:cNvSpPr>
            <a:spLocks noGrp="1"/>
          </p:cNvSpPr>
          <p:nvPr>
            <p:ph type="body" idx="1"/>
          </p:nvPr>
        </p:nvSpPr>
        <p:spPr/>
        <p:txBody>
          <a:bodyPr/>
          <a:lstStyle/>
          <a:p>
            <a:r>
              <a:rPr lang="en-US" dirty="0"/>
              <a:t>Proposed Grid Resilience Grant Program 40101(d)</a:t>
            </a:r>
          </a:p>
        </p:txBody>
      </p:sp>
    </p:spTree>
    <p:extLst>
      <p:ext uri="{BB962C8B-B14F-4D97-AF65-F5344CB8AC3E}">
        <p14:creationId xmlns:p14="http://schemas.microsoft.com/office/powerpoint/2010/main" val="27137384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9CD7-13DE-4BBD-0B4D-50F4C5C74997}"/>
              </a:ext>
            </a:extLst>
          </p:cNvPr>
          <p:cNvSpPr>
            <a:spLocks noGrp="1"/>
          </p:cNvSpPr>
          <p:nvPr>
            <p:ph type="title"/>
          </p:nvPr>
        </p:nvSpPr>
        <p:spPr/>
        <p:txBody>
          <a:bodyPr/>
          <a:lstStyle/>
          <a:p>
            <a:r>
              <a:rPr lang="en-US" dirty="0"/>
              <a:t>In closing, what’s next…</a:t>
            </a:r>
          </a:p>
        </p:txBody>
      </p:sp>
      <p:sp>
        <p:nvSpPr>
          <p:cNvPr id="3" name="Content Placeholder 2">
            <a:extLst>
              <a:ext uri="{FF2B5EF4-FFF2-40B4-BE49-F238E27FC236}">
                <a16:creationId xmlns:a16="http://schemas.microsoft.com/office/drawing/2014/main" id="{96041A98-A7B6-1F8E-04F6-7BF1EF44F5B0}"/>
              </a:ext>
            </a:extLst>
          </p:cNvPr>
          <p:cNvSpPr>
            <a:spLocks noGrp="1"/>
          </p:cNvSpPr>
          <p:nvPr>
            <p:ph idx="1"/>
          </p:nvPr>
        </p:nvSpPr>
        <p:spPr>
          <a:xfrm>
            <a:off x="609600" y="1371600"/>
            <a:ext cx="11074400" cy="4975225"/>
          </a:xfrm>
        </p:spPr>
        <p:txBody>
          <a:bodyPr/>
          <a:lstStyle/>
          <a:p>
            <a:r>
              <a:rPr lang="en-US" sz="2400" dirty="0"/>
              <a:t>Consider &amp; incorporate today’s input</a:t>
            </a:r>
          </a:p>
          <a:p>
            <a:r>
              <a:rPr lang="en-US" sz="2400" dirty="0"/>
              <a:t>Accepting written input until </a:t>
            </a:r>
            <a:r>
              <a:rPr lang="en-US" sz="2400" b="1" dirty="0">
                <a:solidFill>
                  <a:srgbClr val="64A70B"/>
                </a:solidFill>
              </a:rPr>
              <a:t>November 14, 2022</a:t>
            </a:r>
            <a:br>
              <a:rPr lang="en-US" sz="2400" dirty="0">
                <a:highlight>
                  <a:srgbClr val="FFFF00"/>
                </a:highlight>
              </a:rPr>
            </a:br>
            <a:r>
              <a:rPr lang="en-US" sz="2400" dirty="0"/>
              <a:t>Send to email: </a:t>
            </a:r>
            <a:r>
              <a:rPr lang="en-US" sz="2400" b="1" dirty="0">
                <a:solidFill>
                  <a:srgbClr val="64A70B"/>
                </a:solidFill>
              </a:rPr>
              <a:t>gridresiliencegrant@santeecooper.com </a:t>
            </a:r>
            <a:endParaRPr lang="en-US" sz="2400" b="1" dirty="0">
              <a:solidFill>
                <a:srgbClr val="64A70B"/>
              </a:solidFill>
              <a:highlight>
                <a:srgbClr val="FFFF00"/>
              </a:highlight>
            </a:endParaRPr>
          </a:p>
          <a:p>
            <a:r>
              <a:rPr lang="en-US" sz="2400" dirty="0"/>
              <a:t>Meeting summary, recording and Q&amp;A reports to be posted at </a:t>
            </a:r>
            <a:r>
              <a:rPr lang="en-US" sz="2400" b="1" dirty="0">
                <a:solidFill>
                  <a:srgbClr val="64A70B"/>
                </a:solidFill>
              </a:rPr>
              <a:t>SanteeCooper.com/</a:t>
            </a:r>
            <a:r>
              <a:rPr lang="en-US" sz="2400" b="1" dirty="0" err="1">
                <a:solidFill>
                  <a:srgbClr val="64A70B"/>
                </a:solidFill>
              </a:rPr>
              <a:t>GridResilienceGrant</a:t>
            </a:r>
            <a:endParaRPr lang="en-US" sz="2400" b="1" dirty="0">
              <a:solidFill>
                <a:srgbClr val="64A70B"/>
              </a:solidFill>
            </a:endParaRPr>
          </a:p>
          <a:p>
            <a:endParaRPr lang="en-US" dirty="0"/>
          </a:p>
          <a:p>
            <a:r>
              <a:rPr lang="en-US" sz="2400" dirty="0"/>
              <a:t>Santee Cooper to update &amp; finalize application</a:t>
            </a:r>
          </a:p>
          <a:p>
            <a:r>
              <a:rPr lang="en-US" sz="2400" dirty="0"/>
              <a:t>Target date to submit application:  November 30, 2022</a:t>
            </a:r>
          </a:p>
          <a:p>
            <a:endParaRPr lang="en-US" sz="2800" dirty="0"/>
          </a:p>
          <a:p>
            <a:r>
              <a:rPr lang="en-US" sz="2400" dirty="0"/>
              <a:t>Watch for progress updates at </a:t>
            </a:r>
            <a:r>
              <a:rPr lang="en-US" sz="2400" b="1" dirty="0">
                <a:solidFill>
                  <a:srgbClr val="64A70B"/>
                </a:solidFill>
              </a:rPr>
              <a:t>SanteeCooper.com/</a:t>
            </a:r>
            <a:r>
              <a:rPr lang="en-US" sz="2400" b="1" dirty="0" err="1">
                <a:solidFill>
                  <a:srgbClr val="64A70B"/>
                </a:solidFill>
              </a:rPr>
              <a:t>GridResilienceGrant</a:t>
            </a:r>
            <a:endParaRPr lang="en-US" sz="2400" b="1" dirty="0">
              <a:solidFill>
                <a:srgbClr val="64A70B"/>
              </a:solidFill>
            </a:endParaRPr>
          </a:p>
        </p:txBody>
      </p:sp>
      <p:sp>
        <p:nvSpPr>
          <p:cNvPr id="4" name="Slide Number Placeholder 3">
            <a:extLst>
              <a:ext uri="{FF2B5EF4-FFF2-40B4-BE49-F238E27FC236}">
                <a16:creationId xmlns:a16="http://schemas.microsoft.com/office/drawing/2014/main" id="{3DE29440-592E-B68A-793A-17BAF39E63C7}"/>
              </a:ext>
            </a:extLst>
          </p:cNvPr>
          <p:cNvSpPr>
            <a:spLocks noGrp="1"/>
          </p:cNvSpPr>
          <p:nvPr>
            <p:ph type="sldNum" sz="quarter" idx="4"/>
          </p:nvPr>
        </p:nvSpPr>
        <p:spPr/>
        <p:txBody>
          <a:bodyPr/>
          <a:lstStyle/>
          <a:p>
            <a:pPr>
              <a:defRPr/>
            </a:pPr>
            <a:r>
              <a:rPr lang="en-US">
                <a:solidFill>
                  <a:srgbClr val="0A531C"/>
                </a:solidFill>
              </a:rPr>
              <a:t>Public Hearing | November 7, 2022</a:t>
            </a:r>
            <a:r>
              <a:rPr lang="en-US" altLang="en-US"/>
              <a:t> | </a:t>
            </a:r>
            <a:fld id="{5BB28544-8DE4-4748-8F73-A5BD5E54B4DD}" type="slidenum">
              <a:rPr lang="en-US" altLang="en-US" smtClean="0"/>
              <a:pPr>
                <a:defRPr/>
              </a:pPr>
              <a:t>25</a:t>
            </a:fld>
            <a:endParaRPr lang="en-US" altLang="en-US" dirty="0"/>
          </a:p>
        </p:txBody>
      </p:sp>
      <p:sp>
        <p:nvSpPr>
          <p:cNvPr id="5" name="Date Placeholder 3">
            <a:extLst>
              <a:ext uri="{FF2B5EF4-FFF2-40B4-BE49-F238E27FC236}">
                <a16:creationId xmlns:a16="http://schemas.microsoft.com/office/drawing/2014/main" id="{9FFAF318-F5D6-0F74-15A3-B7C242F2B01F}"/>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cxnSp>
        <p:nvCxnSpPr>
          <p:cNvPr id="6" name="Straight Connector 5">
            <a:extLst>
              <a:ext uri="{FF2B5EF4-FFF2-40B4-BE49-F238E27FC236}">
                <a16:creationId xmlns:a16="http://schemas.microsoft.com/office/drawing/2014/main" id="{93EDFBAB-2985-9044-2742-0CB1D29A4B2C}"/>
              </a:ext>
            </a:extLst>
          </p:cNvPr>
          <p:cNvCxnSpPr/>
          <p:nvPr/>
        </p:nvCxnSpPr>
        <p:spPr bwMode="auto">
          <a:xfrm>
            <a:off x="609600" y="3858298"/>
            <a:ext cx="7903923" cy="0"/>
          </a:xfrm>
          <a:prstGeom prst="line">
            <a:avLst/>
          </a:prstGeom>
          <a:noFill/>
          <a:ln w="28575" cap="flat" cmpd="sng" algn="ctr">
            <a:solidFill>
              <a:srgbClr val="64A70B"/>
            </a:solidFill>
            <a:prstDash val="lgDash"/>
            <a:round/>
            <a:headEnd type="none" w="med" len="med"/>
            <a:tailEnd type="none" w="med" len="med"/>
          </a:ln>
          <a:effectLst/>
        </p:spPr>
      </p:cxnSp>
      <p:cxnSp>
        <p:nvCxnSpPr>
          <p:cNvPr id="7" name="Straight Connector 6">
            <a:extLst>
              <a:ext uri="{FF2B5EF4-FFF2-40B4-BE49-F238E27FC236}">
                <a16:creationId xmlns:a16="http://schemas.microsoft.com/office/drawing/2014/main" id="{3DD35394-191A-D043-11F4-2C1BB3AAD2BC}"/>
              </a:ext>
            </a:extLst>
          </p:cNvPr>
          <p:cNvCxnSpPr/>
          <p:nvPr/>
        </p:nvCxnSpPr>
        <p:spPr bwMode="auto">
          <a:xfrm>
            <a:off x="609600" y="5229899"/>
            <a:ext cx="7903923" cy="0"/>
          </a:xfrm>
          <a:prstGeom prst="line">
            <a:avLst/>
          </a:prstGeom>
          <a:noFill/>
          <a:ln w="28575" cap="flat" cmpd="sng" algn="ctr">
            <a:solidFill>
              <a:srgbClr val="64A70B"/>
            </a:solidFill>
            <a:prstDash val="lgDash"/>
            <a:round/>
            <a:headEnd type="none" w="med" len="med"/>
            <a:tailEnd type="none" w="med" len="med"/>
          </a:ln>
          <a:effectLst/>
        </p:spPr>
      </p:cxnSp>
    </p:spTree>
    <p:extLst>
      <p:ext uri="{BB962C8B-B14F-4D97-AF65-F5344CB8AC3E}">
        <p14:creationId xmlns:p14="http://schemas.microsoft.com/office/powerpoint/2010/main" val="29832107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2338D-62E3-B4D5-22D3-19BA37F9C940}"/>
              </a:ext>
            </a:extLst>
          </p:cNvPr>
          <p:cNvSpPr txBox="1"/>
          <p:nvPr/>
        </p:nvSpPr>
        <p:spPr>
          <a:xfrm>
            <a:off x="3058510" y="2042867"/>
            <a:ext cx="6074979" cy="769441"/>
          </a:xfrm>
          <a:prstGeom prst="rect">
            <a:avLst/>
          </a:prstGeom>
          <a:noFill/>
        </p:spPr>
        <p:txBody>
          <a:bodyPr wrap="square" rtlCol="0">
            <a:spAutoFit/>
          </a:bodyPr>
          <a:lstStyle/>
          <a:p>
            <a:pPr algn="ctr"/>
            <a:r>
              <a:rPr lang="en-US" sz="4400" b="1" dirty="0">
                <a:solidFill>
                  <a:srgbClr val="0A5E32"/>
                </a:solidFill>
              </a:rPr>
              <a:t>Thank you!</a:t>
            </a:r>
          </a:p>
        </p:txBody>
      </p:sp>
      <p:sp>
        <p:nvSpPr>
          <p:cNvPr id="3" name="TextBox 2">
            <a:extLst>
              <a:ext uri="{FF2B5EF4-FFF2-40B4-BE49-F238E27FC236}">
                <a16:creationId xmlns:a16="http://schemas.microsoft.com/office/drawing/2014/main" id="{4A5E653A-A496-2FF5-C800-E3A0CA1E25D4}"/>
              </a:ext>
            </a:extLst>
          </p:cNvPr>
          <p:cNvSpPr txBox="1"/>
          <p:nvPr/>
        </p:nvSpPr>
        <p:spPr>
          <a:xfrm>
            <a:off x="3174079" y="4300515"/>
            <a:ext cx="5843837" cy="715089"/>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rgbClr val="076324"/>
                </a:solidFill>
              </a:rPr>
              <a:t>Please complete our survey </a:t>
            </a:r>
          </a:p>
          <a:p>
            <a:pPr algn="ctr"/>
            <a:r>
              <a:rPr lang="en-US" sz="1600" b="1" dirty="0">
                <a:solidFill>
                  <a:srgbClr val="076324"/>
                </a:solidFill>
              </a:rPr>
              <a:t>that will appear in your browser as you leave the meeting</a:t>
            </a:r>
            <a:endParaRPr lang="en-US" sz="2000" b="1" dirty="0">
              <a:solidFill>
                <a:srgbClr val="076324"/>
              </a:solidFill>
            </a:endParaRPr>
          </a:p>
        </p:txBody>
      </p:sp>
      <p:sp>
        <p:nvSpPr>
          <p:cNvPr id="4" name="TextBox 3">
            <a:extLst>
              <a:ext uri="{FF2B5EF4-FFF2-40B4-BE49-F238E27FC236}">
                <a16:creationId xmlns:a16="http://schemas.microsoft.com/office/drawing/2014/main" id="{094A4A17-7B7C-FD5E-756A-4B5A4DFB7267}"/>
              </a:ext>
            </a:extLst>
          </p:cNvPr>
          <p:cNvSpPr txBox="1"/>
          <p:nvPr/>
        </p:nvSpPr>
        <p:spPr>
          <a:xfrm>
            <a:off x="1523998" y="3113999"/>
            <a:ext cx="9144000" cy="830997"/>
          </a:xfrm>
          <a:prstGeom prst="rect">
            <a:avLst/>
          </a:prstGeom>
          <a:noFill/>
        </p:spPr>
        <p:txBody>
          <a:bodyPr wrap="square" rtlCol="0">
            <a:spAutoFit/>
          </a:bodyPr>
          <a:lstStyle/>
          <a:p>
            <a:pPr algn="ctr"/>
            <a:r>
              <a:rPr lang="en-US" sz="2400" b="0" dirty="0">
                <a:solidFill>
                  <a:srgbClr val="080808"/>
                </a:solidFill>
                <a:latin typeface="+mn-lt"/>
              </a:rPr>
              <a:t>We have a few more questions and </a:t>
            </a:r>
            <a:br>
              <a:rPr lang="en-US" sz="2400" b="0" dirty="0">
                <a:solidFill>
                  <a:srgbClr val="080808"/>
                </a:solidFill>
                <a:latin typeface="+mn-lt"/>
              </a:rPr>
            </a:br>
            <a:r>
              <a:rPr lang="en-US" sz="2400" b="0" dirty="0">
                <a:solidFill>
                  <a:srgbClr val="080808"/>
                </a:solidFill>
                <a:latin typeface="+mn-lt"/>
              </a:rPr>
              <a:t>would appreciate some feedback on the meeting.</a:t>
            </a:r>
          </a:p>
        </p:txBody>
      </p:sp>
      <p:sp>
        <p:nvSpPr>
          <p:cNvPr id="5" name="Date Placeholder 3">
            <a:extLst>
              <a:ext uri="{FF2B5EF4-FFF2-40B4-BE49-F238E27FC236}">
                <a16:creationId xmlns:a16="http://schemas.microsoft.com/office/drawing/2014/main" id="{76D286B1-3208-5974-49B0-B8862D459CCB}"/>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10342105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BB67-010F-0A04-AE4C-78B35CB8CCCB}"/>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5362AED3-6197-D673-1DF6-ABC5EC7B3A82}"/>
              </a:ext>
            </a:extLst>
          </p:cNvPr>
          <p:cNvSpPr>
            <a:spLocks noGrp="1"/>
          </p:cNvSpPr>
          <p:nvPr>
            <p:ph idx="1"/>
          </p:nvPr>
        </p:nvSpPr>
        <p:spPr/>
        <p:txBody>
          <a:bodyPr/>
          <a:lstStyle/>
          <a:p>
            <a:r>
              <a:rPr lang="en-US" sz="2400" dirty="0"/>
              <a:t>Introductions</a:t>
            </a:r>
          </a:p>
          <a:p>
            <a:r>
              <a:rPr lang="en-US" sz="2400" dirty="0"/>
              <a:t>Bipartisan Infrastructure Law 40101(d) Overview</a:t>
            </a:r>
          </a:p>
          <a:p>
            <a:r>
              <a:rPr lang="en-US" sz="2400" dirty="0"/>
              <a:t>Proposed Grid Resilience Grant Program</a:t>
            </a:r>
          </a:p>
          <a:p>
            <a:pPr lvl="1"/>
            <a:r>
              <a:rPr lang="en-US" sz="2000" dirty="0"/>
              <a:t>Strategic Approach</a:t>
            </a:r>
          </a:p>
          <a:p>
            <a:pPr lvl="1"/>
            <a:r>
              <a:rPr lang="en-US" sz="2000" dirty="0"/>
              <a:t>Implementation</a:t>
            </a:r>
          </a:p>
          <a:p>
            <a:r>
              <a:rPr lang="en-US" sz="2400" dirty="0"/>
              <a:t>Open Floor</a:t>
            </a:r>
          </a:p>
          <a:p>
            <a:r>
              <a:rPr lang="en-US" sz="2400" dirty="0"/>
              <a:t>Next Steps</a:t>
            </a:r>
            <a:endParaRPr lang="en-US" dirty="0"/>
          </a:p>
        </p:txBody>
      </p:sp>
      <p:sp>
        <p:nvSpPr>
          <p:cNvPr id="4" name="Slide Number Placeholder 3">
            <a:extLst>
              <a:ext uri="{FF2B5EF4-FFF2-40B4-BE49-F238E27FC236}">
                <a16:creationId xmlns:a16="http://schemas.microsoft.com/office/drawing/2014/main" id="{EA191E6F-4C3C-05D5-DD21-C5E24BBA5DE2}"/>
              </a:ext>
            </a:extLst>
          </p:cNvPr>
          <p:cNvSpPr>
            <a:spLocks noGrp="1"/>
          </p:cNvSpPr>
          <p:nvPr>
            <p:ph type="sldNum" sz="quarter" idx="4"/>
          </p:nvPr>
        </p:nvSpPr>
        <p:spPr>
          <a:xfrm>
            <a:off x="9347200" y="6620509"/>
            <a:ext cx="2844800" cy="237492"/>
          </a:xfrm>
          <a:prstGeom prst="rect">
            <a:avLst/>
          </a:prstGeom>
        </p:spPr>
        <p:txBody>
          <a:bodyPr/>
          <a:lstStyle>
            <a:lvl1pPr algn="r">
              <a:defRPr sz="900">
                <a:solidFill>
                  <a:srgbClr val="0A531C"/>
                </a:solidFill>
                <a:latin typeface="+mn-lt"/>
              </a:defRPr>
            </a:lvl1p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3</a:t>
            </a:fld>
            <a:endParaRPr lang="en-US" altLang="en-US" dirty="0"/>
          </a:p>
        </p:txBody>
      </p:sp>
      <p:sp>
        <p:nvSpPr>
          <p:cNvPr id="5" name="Date Placeholder 3">
            <a:extLst>
              <a:ext uri="{FF2B5EF4-FFF2-40B4-BE49-F238E27FC236}">
                <a16:creationId xmlns:a16="http://schemas.microsoft.com/office/drawing/2014/main" id="{0AF0FED2-6A00-996E-2136-962485AC337B}"/>
              </a:ext>
            </a:extLst>
          </p:cNvPr>
          <p:cNvSpPr>
            <a:spLocks noGrp="1"/>
          </p:cNvSpPr>
          <p:nvPr>
            <p:ph type="dt" sz="half" idx="2"/>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r>
              <a:rPr lang="en-US" altLang="en-US" dirty="0">
                <a:solidFill>
                  <a:srgbClr val="0A531C"/>
                </a:solidFill>
              </a:rPr>
              <a:t>Proposed GRG Program, BIL 40101(d)</a:t>
            </a:r>
            <a:endParaRPr lang="en-US" dirty="0">
              <a:solidFill>
                <a:srgbClr val="0A531C"/>
              </a:solidFill>
            </a:endParaRPr>
          </a:p>
        </p:txBody>
      </p:sp>
      <p:sp>
        <p:nvSpPr>
          <p:cNvPr id="9" name="TextBox 8">
            <a:extLst>
              <a:ext uri="{FF2B5EF4-FFF2-40B4-BE49-F238E27FC236}">
                <a16:creationId xmlns:a16="http://schemas.microsoft.com/office/drawing/2014/main" id="{24941097-E833-4158-BA10-5EA71239A62A}"/>
              </a:ext>
            </a:extLst>
          </p:cNvPr>
          <p:cNvSpPr txBox="1"/>
          <p:nvPr/>
        </p:nvSpPr>
        <p:spPr>
          <a:xfrm>
            <a:off x="801278" y="5429839"/>
            <a:ext cx="10444899" cy="800219"/>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Infrastructure Investment and Jobs Act (IIJA), Pub. L. No. 117-58 (Nov. 15, 2021), Sec. 40101(d) (codified at 42 U.S.C. 18711(d)), available at </a:t>
            </a:r>
            <a:r>
              <a:rPr lang="en-US" sz="1400" b="0" i="0" u="none" strike="noStrike" baseline="0" dirty="0">
                <a:solidFill>
                  <a:srgbClr val="0000FF"/>
                </a:solidFill>
                <a:latin typeface="Calibri" panose="020F0502020204030204" pitchFamily="34" charset="0"/>
              </a:rPr>
              <a:t>https://www.congress.gov/bill/117th-congress/house-bill/3684/text</a:t>
            </a:r>
            <a:r>
              <a:rPr lang="en-US" sz="1400" b="0" i="0" u="none" strike="noStrike" baseline="0" dirty="0">
                <a:solidFill>
                  <a:srgbClr val="000000"/>
                </a:solidFill>
                <a:latin typeface="Calibri" panose="020F0502020204030204" pitchFamily="34" charset="0"/>
              </a:rPr>
              <a:t>. </a:t>
            </a:r>
            <a:endParaRPr lang="en-US" sz="800" dirty="0"/>
          </a:p>
        </p:txBody>
      </p:sp>
    </p:spTree>
    <p:extLst>
      <p:ext uri="{BB962C8B-B14F-4D97-AF65-F5344CB8AC3E}">
        <p14:creationId xmlns:p14="http://schemas.microsoft.com/office/powerpoint/2010/main" val="20071243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1F70FED-B335-8C66-57EA-52FF9938DADC}"/>
              </a:ext>
            </a:extLst>
          </p:cNvPr>
          <p:cNvSpPr/>
          <p:nvPr/>
        </p:nvSpPr>
        <p:spPr bwMode="auto">
          <a:xfrm>
            <a:off x="716157" y="1389548"/>
            <a:ext cx="7847980" cy="430437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9B91294-6049-284A-72BE-F42E90D8029B}"/>
              </a:ext>
            </a:extLst>
          </p:cNvPr>
          <p:cNvSpPr>
            <a:spLocks noGrp="1"/>
          </p:cNvSpPr>
          <p:nvPr>
            <p:ph type="title"/>
          </p:nvPr>
        </p:nvSpPr>
        <p:spPr/>
        <p:txBody>
          <a:bodyPr/>
          <a:lstStyle/>
          <a:p>
            <a:r>
              <a:rPr lang="en-US" dirty="0"/>
              <a:t>Presenting</a:t>
            </a:r>
          </a:p>
        </p:txBody>
      </p:sp>
      <p:pic>
        <p:nvPicPr>
          <p:cNvPr id="4" name="Picture 3">
            <a:extLst>
              <a:ext uri="{FF2B5EF4-FFF2-40B4-BE49-F238E27FC236}">
                <a16:creationId xmlns:a16="http://schemas.microsoft.com/office/drawing/2014/main" id="{3011A572-813E-3BF2-1A28-09AB9BD6A9B6}"/>
              </a:ext>
            </a:extLst>
          </p:cNvPr>
          <p:cNvPicPr>
            <a:picLocks noChangeAspect="1"/>
          </p:cNvPicPr>
          <p:nvPr/>
        </p:nvPicPr>
        <p:blipFill rotWithShape="1">
          <a:blip r:embed="rId3">
            <a:extLst>
              <a:ext uri="{28A0092B-C50C-407E-A947-70E740481C1C}">
                <a14:useLocalDpi xmlns:a14="http://schemas.microsoft.com/office/drawing/2010/main" val="0"/>
              </a:ext>
            </a:extLst>
          </a:blip>
          <a:srcRect l="6356" r="10160"/>
          <a:stretch/>
        </p:blipFill>
        <p:spPr>
          <a:xfrm>
            <a:off x="9366909" y="1815301"/>
            <a:ext cx="1928959" cy="2258568"/>
          </a:xfrm>
          <a:prstGeom prst="rect">
            <a:avLst/>
          </a:prstGeom>
          <a:effectLst>
            <a:softEdge rad="25400"/>
          </a:effectLst>
        </p:spPr>
      </p:pic>
      <p:sp>
        <p:nvSpPr>
          <p:cNvPr id="5" name="TextBox 4">
            <a:extLst>
              <a:ext uri="{FF2B5EF4-FFF2-40B4-BE49-F238E27FC236}">
                <a16:creationId xmlns:a16="http://schemas.microsoft.com/office/drawing/2014/main" id="{3959D64D-1692-6115-37F3-F836FA818EE8}"/>
              </a:ext>
            </a:extLst>
          </p:cNvPr>
          <p:cNvSpPr txBox="1"/>
          <p:nvPr/>
        </p:nvSpPr>
        <p:spPr>
          <a:xfrm>
            <a:off x="9366909" y="4184897"/>
            <a:ext cx="1929275" cy="1092607"/>
          </a:xfrm>
          <a:prstGeom prst="rect">
            <a:avLst/>
          </a:prstGeom>
          <a:noFill/>
        </p:spPr>
        <p:txBody>
          <a:bodyPr wrap="square" lIns="0" rIns="0" rtlCol="0">
            <a:spAutoFit/>
          </a:bodyPr>
          <a:lstStyle/>
          <a:p>
            <a:r>
              <a:rPr lang="en-US" sz="1800" b="1" dirty="0">
                <a:solidFill>
                  <a:srgbClr val="002060"/>
                </a:solidFill>
                <a:latin typeface="+mn-lt"/>
              </a:rPr>
              <a:t>Stewart Ramsay</a:t>
            </a:r>
          </a:p>
          <a:p>
            <a:pPr>
              <a:spcBef>
                <a:spcPts val="300"/>
              </a:spcBef>
            </a:pPr>
            <a:r>
              <a:rPr lang="en-US" sz="1400" dirty="0">
                <a:solidFill>
                  <a:srgbClr val="002060"/>
                </a:solidFill>
                <a:latin typeface="+mn-lt"/>
              </a:rPr>
              <a:t>Facilitator</a:t>
            </a:r>
            <a:endParaRPr lang="en-US" sz="1400" i="1" dirty="0">
              <a:solidFill>
                <a:srgbClr val="002060"/>
              </a:solidFill>
              <a:latin typeface="+mn-lt"/>
            </a:endParaRPr>
          </a:p>
          <a:p>
            <a:pPr>
              <a:spcBef>
                <a:spcPts val="300"/>
              </a:spcBef>
            </a:pPr>
            <a:r>
              <a:rPr lang="en-US" sz="1400" dirty="0" err="1">
                <a:solidFill>
                  <a:srgbClr val="002060"/>
                </a:solidFill>
                <a:latin typeface="+mn-lt"/>
              </a:rPr>
              <a:t>Vanry</a:t>
            </a:r>
            <a:r>
              <a:rPr lang="en-US" sz="1400" dirty="0">
                <a:solidFill>
                  <a:srgbClr val="002060"/>
                </a:solidFill>
                <a:latin typeface="+mn-lt"/>
              </a:rPr>
              <a:t> Associates</a:t>
            </a:r>
            <a:br>
              <a:rPr lang="en-US" sz="1400" dirty="0">
                <a:solidFill>
                  <a:srgbClr val="002060"/>
                </a:solidFill>
                <a:latin typeface="+mn-lt"/>
              </a:rPr>
            </a:br>
            <a:endParaRPr lang="en-US" sz="1400" dirty="0">
              <a:solidFill>
                <a:srgbClr val="002060"/>
              </a:solidFill>
              <a:latin typeface="+mn-lt"/>
            </a:endParaRPr>
          </a:p>
        </p:txBody>
      </p:sp>
      <p:sp>
        <p:nvSpPr>
          <p:cNvPr id="14" name="TextBox 13">
            <a:extLst>
              <a:ext uri="{FF2B5EF4-FFF2-40B4-BE49-F238E27FC236}">
                <a16:creationId xmlns:a16="http://schemas.microsoft.com/office/drawing/2014/main" id="{25D9D1B2-7721-AFA6-D288-1771AD0D9CD7}"/>
              </a:ext>
            </a:extLst>
          </p:cNvPr>
          <p:cNvSpPr txBox="1"/>
          <p:nvPr/>
        </p:nvSpPr>
        <p:spPr>
          <a:xfrm>
            <a:off x="1293867" y="4184896"/>
            <a:ext cx="1929275" cy="1131079"/>
          </a:xfrm>
          <a:prstGeom prst="rect">
            <a:avLst/>
          </a:prstGeom>
          <a:noFill/>
        </p:spPr>
        <p:txBody>
          <a:bodyPr wrap="square" lIns="0" rIns="0" rtlCol="0">
            <a:spAutoFit/>
          </a:bodyPr>
          <a:lstStyle/>
          <a:p>
            <a:r>
              <a:rPr lang="en-US" sz="1800" b="1" dirty="0">
                <a:solidFill>
                  <a:srgbClr val="0A531C"/>
                </a:solidFill>
                <a:latin typeface="+mn-lt"/>
              </a:rPr>
              <a:t>Vicky </a:t>
            </a:r>
            <a:r>
              <a:rPr lang="en-US" sz="1800" b="1" dirty="0" err="1">
                <a:solidFill>
                  <a:srgbClr val="0A531C"/>
                </a:solidFill>
                <a:latin typeface="+mn-lt"/>
              </a:rPr>
              <a:t>Budreau</a:t>
            </a:r>
            <a:endParaRPr lang="en-US" sz="1800" b="1" dirty="0">
              <a:solidFill>
                <a:srgbClr val="0A531C"/>
              </a:solidFill>
              <a:latin typeface="+mn-lt"/>
            </a:endParaRPr>
          </a:p>
          <a:p>
            <a:pPr>
              <a:spcBef>
                <a:spcPts val="900"/>
              </a:spcBef>
            </a:pPr>
            <a:r>
              <a:rPr lang="en-US" sz="1400" dirty="0">
                <a:solidFill>
                  <a:srgbClr val="0A531C"/>
                </a:solidFill>
                <a:latin typeface="+mn-lt"/>
              </a:rPr>
              <a:t>Sr. Director, Wholesale &amp; Industrial Customer Service</a:t>
            </a:r>
          </a:p>
        </p:txBody>
      </p:sp>
      <p:sp>
        <p:nvSpPr>
          <p:cNvPr id="15" name="TextBox 14">
            <a:extLst>
              <a:ext uri="{FF2B5EF4-FFF2-40B4-BE49-F238E27FC236}">
                <a16:creationId xmlns:a16="http://schemas.microsoft.com/office/drawing/2014/main" id="{208DE9FE-95BE-1E1D-9038-5FCF3CA62609}"/>
              </a:ext>
            </a:extLst>
          </p:cNvPr>
          <p:cNvSpPr txBox="1"/>
          <p:nvPr/>
        </p:nvSpPr>
        <p:spPr>
          <a:xfrm>
            <a:off x="3687161" y="4184895"/>
            <a:ext cx="1929275" cy="915635"/>
          </a:xfrm>
          <a:prstGeom prst="rect">
            <a:avLst/>
          </a:prstGeom>
          <a:noFill/>
        </p:spPr>
        <p:txBody>
          <a:bodyPr wrap="square" lIns="0" rIns="0" rtlCol="0">
            <a:spAutoFit/>
          </a:bodyPr>
          <a:lstStyle/>
          <a:p>
            <a:r>
              <a:rPr lang="en-US" sz="1800" b="1" dirty="0">
                <a:solidFill>
                  <a:srgbClr val="0A531C"/>
                </a:solidFill>
                <a:latin typeface="+mn-lt"/>
              </a:rPr>
              <a:t>Greg Edwards</a:t>
            </a:r>
          </a:p>
          <a:p>
            <a:pPr>
              <a:spcBef>
                <a:spcPts val="900"/>
              </a:spcBef>
            </a:pPr>
            <a:r>
              <a:rPr lang="en-US" sz="1400" dirty="0">
                <a:solidFill>
                  <a:srgbClr val="0A531C"/>
                </a:solidFill>
                <a:latin typeface="+mn-lt"/>
              </a:rPr>
              <a:t>Associate </a:t>
            </a:r>
            <a:br>
              <a:rPr lang="en-US" sz="1400" dirty="0">
                <a:solidFill>
                  <a:srgbClr val="0A531C"/>
                </a:solidFill>
                <a:latin typeface="+mn-lt"/>
              </a:rPr>
            </a:br>
            <a:r>
              <a:rPr lang="en-US" sz="1400" dirty="0">
                <a:solidFill>
                  <a:srgbClr val="0A531C"/>
                </a:solidFill>
                <a:latin typeface="+mn-lt"/>
              </a:rPr>
              <a:t>General Counsel</a:t>
            </a:r>
          </a:p>
        </p:txBody>
      </p:sp>
      <p:sp>
        <p:nvSpPr>
          <p:cNvPr id="16" name="TextBox 15">
            <a:extLst>
              <a:ext uri="{FF2B5EF4-FFF2-40B4-BE49-F238E27FC236}">
                <a16:creationId xmlns:a16="http://schemas.microsoft.com/office/drawing/2014/main" id="{D98F1BA1-15E5-4BA3-F2E3-1DFA308135F2}"/>
              </a:ext>
            </a:extLst>
          </p:cNvPr>
          <p:cNvSpPr txBox="1"/>
          <p:nvPr/>
        </p:nvSpPr>
        <p:spPr>
          <a:xfrm>
            <a:off x="6094100" y="4184894"/>
            <a:ext cx="1929275" cy="1131079"/>
          </a:xfrm>
          <a:prstGeom prst="rect">
            <a:avLst/>
          </a:prstGeom>
          <a:noFill/>
        </p:spPr>
        <p:txBody>
          <a:bodyPr wrap="square" lIns="0" rIns="0" rtlCol="0">
            <a:spAutoFit/>
          </a:bodyPr>
          <a:lstStyle/>
          <a:p>
            <a:r>
              <a:rPr lang="en-US" sz="1800" b="1" dirty="0">
                <a:solidFill>
                  <a:srgbClr val="0A531C"/>
                </a:solidFill>
                <a:latin typeface="+mn-lt"/>
              </a:rPr>
              <a:t>Chris Wagner</a:t>
            </a:r>
          </a:p>
          <a:p>
            <a:pPr>
              <a:spcBef>
                <a:spcPts val="900"/>
              </a:spcBef>
            </a:pPr>
            <a:r>
              <a:rPr lang="en-US" sz="1400" dirty="0">
                <a:solidFill>
                  <a:srgbClr val="0A531C"/>
                </a:solidFill>
                <a:latin typeface="+mn-lt"/>
              </a:rPr>
              <a:t>Director, Transmission Planning, Research &amp; Development</a:t>
            </a:r>
          </a:p>
        </p:txBody>
      </p:sp>
      <p:pic>
        <p:nvPicPr>
          <p:cNvPr id="1026" name="Picture 2" descr="Profile photo of Vicky Budreau">
            <a:extLst>
              <a:ext uri="{FF2B5EF4-FFF2-40B4-BE49-F238E27FC236}">
                <a16:creationId xmlns:a16="http://schemas.microsoft.com/office/drawing/2014/main" id="{F582ED92-2C8C-4E5A-67DB-2B9D9E64DA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76" r="5118"/>
          <a:stretch/>
        </p:blipFill>
        <p:spPr bwMode="auto">
          <a:xfrm>
            <a:off x="1236428" y="1815301"/>
            <a:ext cx="1956816" cy="225942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3" name="Date Placeholder 3">
            <a:extLst>
              <a:ext uri="{FF2B5EF4-FFF2-40B4-BE49-F238E27FC236}">
                <a16:creationId xmlns:a16="http://schemas.microsoft.com/office/drawing/2014/main" id="{B544B041-BC1C-2D38-68F8-778D3C111041}"/>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pic>
        <p:nvPicPr>
          <p:cNvPr id="7" name="Picture 6" descr="A person in a suit and tie&#10;&#10;Description automatically generated with medium confidence">
            <a:extLst>
              <a:ext uri="{FF2B5EF4-FFF2-40B4-BE49-F238E27FC236}">
                <a16:creationId xmlns:a16="http://schemas.microsoft.com/office/drawing/2014/main" id="{00E6330F-787F-7E0B-FA9A-522162B592B4}"/>
              </a:ext>
            </a:extLst>
          </p:cNvPr>
          <p:cNvPicPr>
            <a:picLocks noChangeAspect="1"/>
          </p:cNvPicPr>
          <p:nvPr/>
        </p:nvPicPr>
        <p:blipFill rotWithShape="1">
          <a:blip r:embed="rId5"/>
          <a:srcRect l="7752" t="1653" r="3037" b="15976"/>
          <a:stretch/>
        </p:blipFill>
        <p:spPr>
          <a:xfrm>
            <a:off x="5999924" y="1815301"/>
            <a:ext cx="1956815" cy="2258568"/>
          </a:xfrm>
          <a:prstGeom prst="rect">
            <a:avLst/>
          </a:prstGeom>
          <a:effectLst>
            <a:softEdge rad="25400"/>
          </a:effectLst>
        </p:spPr>
      </p:pic>
      <p:pic>
        <p:nvPicPr>
          <p:cNvPr id="9" name="Picture 8" descr="A person in a suit and tie&#10;&#10;Description automatically generated with medium confidence">
            <a:extLst>
              <a:ext uri="{FF2B5EF4-FFF2-40B4-BE49-F238E27FC236}">
                <a16:creationId xmlns:a16="http://schemas.microsoft.com/office/drawing/2014/main" id="{1A99897C-4637-5F2C-DD5C-EBCB1934163C}"/>
              </a:ext>
            </a:extLst>
          </p:cNvPr>
          <p:cNvPicPr>
            <a:picLocks noChangeAspect="1"/>
          </p:cNvPicPr>
          <p:nvPr/>
        </p:nvPicPr>
        <p:blipFill rotWithShape="1">
          <a:blip r:embed="rId6"/>
          <a:srcRect l="5191" t="4521" r="11765" b="18797"/>
          <a:stretch/>
        </p:blipFill>
        <p:spPr>
          <a:xfrm>
            <a:off x="3659620" y="1803053"/>
            <a:ext cx="1956816" cy="2258568"/>
          </a:xfrm>
          <a:prstGeom prst="rect">
            <a:avLst/>
          </a:prstGeom>
          <a:effectLst>
            <a:softEdge rad="25400"/>
          </a:effectLst>
        </p:spPr>
      </p:pic>
    </p:spTree>
    <p:extLst>
      <p:ext uri="{BB962C8B-B14F-4D97-AF65-F5344CB8AC3E}">
        <p14:creationId xmlns:p14="http://schemas.microsoft.com/office/powerpoint/2010/main" val="32989913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9D97-A48A-A02F-81AC-36B5A5009BA2}"/>
              </a:ext>
            </a:extLst>
          </p:cNvPr>
          <p:cNvSpPr>
            <a:spLocks noGrp="1"/>
          </p:cNvSpPr>
          <p:nvPr>
            <p:ph type="title"/>
          </p:nvPr>
        </p:nvSpPr>
        <p:spPr/>
        <p:txBody>
          <a:bodyPr/>
          <a:lstStyle/>
          <a:p>
            <a:r>
              <a:rPr lang="en-US" dirty="0"/>
              <a:t>Guidance for participation</a:t>
            </a:r>
          </a:p>
        </p:txBody>
      </p:sp>
      <p:sp>
        <p:nvSpPr>
          <p:cNvPr id="3" name="Content Placeholder 5">
            <a:extLst>
              <a:ext uri="{FF2B5EF4-FFF2-40B4-BE49-F238E27FC236}">
                <a16:creationId xmlns:a16="http://schemas.microsoft.com/office/drawing/2014/main" id="{93E9C44E-AD84-0878-0396-F6BA26244EDC}"/>
              </a:ext>
            </a:extLst>
          </p:cNvPr>
          <p:cNvSpPr txBox="1">
            <a:spLocks/>
          </p:cNvSpPr>
          <p:nvPr/>
        </p:nvSpPr>
        <p:spPr>
          <a:xfrm>
            <a:off x="1934587" y="1836789"/>
            <a:ext cx="8322825" cy="4401173"/>
          </a:xfrm>
          <a:prstGeom prst="roundRect">
            <a:avLst/>
          </a:prstGeom>
          <a:solidFill>
            <a:schemeClr val="bg1">
              <a:lumMod val="95000"/>
            </a:schemeClr>
          </a:solidFill>
        </p:spPr>
        <p:txBody>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FontTx/>
              <a:buNone/>
            </a:pPr>
            <a:r>
              <a:rPr lang="en-US" sz="2000" b="1" kern="0" dirty="0"/>
              <a:t>Zoom Platform Functionality - why this format?</a:t>
            </a:r>
          </a:p>
          <a:p>
            <a:pPr marL="571500" indent="-334963">
              <a:spcBef>
                <a:spcPts val="1200"/>
              </a:spcBef>
              <a:spcAft>
                <a:spcPts val="600"/>
              </a:spcAft>
              <a:buFont typeface="+mj-lt"/>
              <a:buAutoNum type="arabicPeriod"/>
            </a:pPr>
            <a:r>
              <a:rPr lang="en-US" sz="1800" b="0" kern="0" dirty="0"/>
              <a:t>Use the </a:t>
            </a:r>
            <a:r>
              <a:rPr lang="en-US" sz="2000" b="1" kern="0" dirty="0">
                <a:solidFill>
                  <a:srgbClr val="64A70B"/>
                </a:solidFill>
              </a:rPr>
              <a:t>Q&amp;A</a:t>
            </a:r>
            <a:r>
              <a:rPr lang="en-US" sz="1800" b="0" kern="0" dirty="0"/>
              <a:t> for comments or questions during the presentation </a:t>
            </a:r>
            <a:br>
              <a:rPr lang="en-US" sz="1800" b="0" kern="0" dirty="0"/>
            </a:br>
            <a:r>
              <a:rPr lang="en-US" sz="1800" b="0" kern="0" dirty="0"/>
              <a:t>– we have a team of people to answer your questions</a:t>
            </a:r>
            <a:endParaRPr lang="en-US" sz="1600" b="0" kern="0" dirty="0"/>
          </a:p>
          <a:p>
            <a:pPr marL="571500" indent="-334963">
              <a:spcBef>
                <a:spcPts val="1200"/>
              </a:spcBef>
              <a:spcAft>
                <a:spcPts val="600"/>
              </a:spcAft>
              <a:buFont typeface="+mj-lt"/>
              <a:buAutoNum type="arabicPeriod"/>
            </a:pPr>
            <a:r>
              <a:rPr lang="en-US" sz="1800" b="0" kern="0" dirty="0">
                <a:solidFill>
                  <a:schemeClr val="accent4">
                    <a:lumMod val="10000"/>
                  </a:schemeClr>
                </a:solidFill>
              </a:rPr>
              <a:t>We will open the floor throughout the meeting – use the </a:t>
            </a:r>
            <a:r>
              <a:rPr lang="en-US" sz="2000" b="1" kern="0" dirty="0">
                <a:solidFill>
                  <a:srgbClr val="64A70B"/>
                </a:solidFill>
              </a:rPr>
              <a:t>Raise Hand</a:t>
            </a:r>
            <a:r>
              <a:rPr lang="en-US" sz="2000" b="0" kern="0" dirty="0">
                <a:solidFill>
                  <a:schemeClr val="accent6"/>
                </a:solidFill>
              </a:rPr>
              <a:t> </a:t>
            </a:r>
            <a:r>
              <a:rPr lang="en-US" sz="1800" b="0" kern="0" dirty="0"/>
              <a:t>if you would like the chance to speak, we will unmute you and welcome you to turn on your video if you are able and inclined to do so</a:t>
            </a:r>
          </a:p>
          <a:p>
            <a:pPr marL="571500" indent="-334963">
              <a:spcBef>
                <a:spcPts val="1200"/>
              </a:spcBef>
              <a:spcAft>
                <a:spcPts val="600"/>
              </a:spcAft>
              <a:buFont typeface="+mj-lt"/>
              <a:buAutoNum type="arabicPeriod"/>
            </a:pPr>
            <a:r>
              <a:rPr lang="en-US" sz="1800" b="0" kern="0" dirty="0"/>
              <a:t>Throughout we will use the </a:t>
            </a:r>
            <a:r>
              <a:rPr lang="en-US" sz="2000" b="1" kern="0" dirty="0">
                <a:solidFill>
                  <a:srgbClr val="64A70B"/>
                </a:solidFill>
              </a:rPr>
              <a:t>Polling </a:t>
            </a:r>
            <a:r>
              <a:rPr lang="en-US" sz="1800" b="0" kern="0" dirty="0"/>
              <a:t>feature to get your feedback </a:t>
            </a:r>
            <a:br>
              <a:rPr lang="en-US" sz="1800" b="0" kern="0" dirty="0"/>
            </a:br>
            <a:r>
              <a:rPr lang="en-US" sz="1800" b="0" kern="0" dirty="0"/>
              <a:t>on some questions we have</a:t>
            </a:r>
          </a:p>
          <a:p>
            <a:pPr marL="571500" indent="-334963">
              <a:spcBef>
                <a:spcPts val="1200"/>
              </a:spcBef>
              <a:spcAft>
                <a:spcPts val="600"/>
              </a:spcAft>
              <a:buFont typeface="+mj-lt"/>
              <a:buAutoNum type="arabicPeriod"/>
            </a:pPr>
            <a:r>
              <a:rPr lang="en-US" sz="1800" b="0" kern="0" dirty="0"/>
              <a:t>We will ask for your final thoughts and meeting input in an</a:t>
            </a:r>
            <a:br>
              <a:rPr lang="en-US" sz="1800" b="0" kern="0" dirty="0"/>
            </a:br>
            <a:r>
              <a:rPr lang="en-US" sz="2000" b="1" kern="0" dirty="0">
                <a:solidFill>
                  <a:srgbClr val="64A70B"/>
                </a:solidFill>
              </a:rPr>
              <a:t>Exit Survey</a:t>
            </a:r>
            <a:r>
              <a:rPr lang="en-US" sz="1400" b="0" i="1" kern="0" dirty="0">
                <a:solidFill>
                  <a:srgbClr val="64A70B"/>
                </a:solidFill>
              </a:rPr>
              <a:t>         </a:t>
            </a:r>
          </a:p>
        </p:txBody>
      </p:sp>
      <p:sp>
        <p:nvSpPr>
          <p:cNvPr id="7" name="Content Placeholder 2">
            <a:extLst>
              <a:ext uri="{FF2B5EF4-FFF2-40B4-BE49-F238E27FC236}">
                <a16:creationId xmlns:a16="http://schemas.microsoft.com/office/drawing/2014/main" id="{0041F448-42D7-5A4D-FD4D-C89B979DB7F8}"/>
              </a:ext>
            </a:extLst>
          </p:cNvPr>
          <p:cNvSpPr txBox="1">
            <a:spLocks/>
          </p:cNvSpPr>
          <p:nvPr/>
        </p:nvSpPr>
        <p:spPr bwMode="auto">
          <a:xfrm>
            <a:off x="253751" y="1143000"/>
            <a:ext cx="11800114" cy="6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1800" b="0" kern="0" dirty="0"/>
              <a:t>Meeting video, audio and written comments/questions will be recorded and shared publicly following the meeting  </a:t>
            </a:r>
            <a:br>
              <a:rPr lang="en-US" sz="1800" b="0" kern="0" dirty="0"/>
            </a:br>
            <a:endParaRPr lang="en-US" sz="1800" b="0" kern="0" dirty="0"/>
          </a:p>
        </p:txBody>
      </p:sp>
      <p:sp>
        <p:nvSpPr>
          <p:cNvPr id="4" name="Date Placeholder 3">
            <a:extLst>
              <a:ext uri="{FF2B5EF4-FFF2-40B4-BE49-F238E27FC236}">
                <a16:creationId xmlns:a16="http://schemas.microsoft.com/office/drawing/2014/main" id="{58C00BDE-01FE-0834-E1D4-62B59E1E0626}"/>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5200838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ABCA-5BF1-8808-1B78-BAE845EEEE88}"/>
              </a:ext>
            </a:extLst>
          </p:cNvPr>
          <p:cNvSpPr>
            <a:spLocks noGrp="1"/>
          </p:cNvSpPr>
          <p:nvPr>
            <p:ph type="title"/>
          </p:nvPr>
        </p:nvSpPr>
        <p:spPr/>
        <p:txBody>
          <a:bodyPr/>
          <a:lstStyle/>
          <a:p>
            <a:r>
              <a:rPr lang="en-US" dirty="0"/>
              <a:t>Bipartisan infrastructure law OVERVIEW</a:t>
            </a:r>
          </a:p>
        </p:txBody>
      </p:sp>
      <p:sp>
        <p:nvSpPr>
          <p:cNvPr id="3" name="Text Placeholder 2">
            <a:extLst>
              <a:ext uri="{FF2B5EF4-FFF2-40B4-BE49-F238E27FC236}">
                <a16:creationId xmlns:a16="http://schemas.microsoft.com/office/drawing/2014/main" id="{0BD0FC87-050F-B6CF-980A-30681E06B4BE}"/>
              </a:ext>
            </a:extLst>
          </p:cNvPr>
          <p:cNvSpPr>
            <a:spLocks noGrp="1"/>
          </p:cNvSpPr>
          <p:nvPr>
            <p:ph type="body" idx="1"/>
          </p:nvPr>
        </p:nvSpPr>
        <p:spPr/>
        <p:txBody>
          <a:bodyPr/>
          <a:lstStyle/>
          <a:p>
            <a:r>
              <a:rPr lang="en-US" dirty="0"/>
              <a:t>IIJA Section 40101(d)	</a:t>
            </a:r>
          </a:p>
        </p:txBody>
      </p:sp>
    </p:spTree>
    <p:extLst>
      <p:ext uri="{BB962C8B-B14F-4D97-AF65-F5344CB8AC3E}">
        <p14:creationId xmlns:p14="http://schemas.microsoft.com/office/powerpoint/2010/main" val="882954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6BB36-5634-54E5-56CA-DF258BDC5790}"/>
              </a:ext>
            </a:extLst>
          </p:cNvPr>
          <p:cNvSpPr>
            <a:spLocks noGrp="1"/>
          </p:cNvSpPr>
          <p:nvPr>
            <p:ph type="title"/>
          </p:nvPr>
        </p:nvSpPr>
        <p:spPr/>
        <p:txBody>
          <a:bodyPr/>
          <a:lstStyle/>
          <a:p>
            <a:r>
              <a:rPr lang="en-US" dirty="0"/>
              <a:t>Grid Resilience</a:t>
            </a:r>
          </a:p>
        </p:txBody>
      </p:sp>
      <p:sp>
        <p:nvSpPr>
          <p:cNvPr id="4" name="Slide Number Placeholder 3">
            <a:extLst>
              <a:ext uri="{FF2B5EF4-FFF2-40B4-BE49-F238E27FC236}">
                <a16:creationId xmlns:a16="http://schemas.microsoft.com/office/drawing/2014/main" id="{27773FFD-47BA-3122-2F37-CBE957C383D0}"/>
              </a:ext>
            </a:extLst>
          </p:cNvPr>
          <p:cNvSpPr>
            <a:spLocks noGrp="1"/>
          </p:cNvSpPr>
          <p:nvPr>
            <p:ph type="sldNum" sz="quarter" idx="4294967295"/>
          </p:nvPr>
        </p:nvSpPr>
        <p:spPr>
          <a:xfrm>
            <a:off x="9347200" y="6619875"/>
            <a:ext cx="2844800" cy="238125"/>
          </a:xfrm>
        </p:spPr>
        <p:txBody>
          <a:bodyPr/>
          <a:lstStyle/>
          <a:p>
            <a:pPr>
              <a:defRPr/>
            </a:pPr>
            <a:r>
              <a:rPr lang="en-US" dirty="0">
                <a:solidFill>
                  <a:srgbClr val="0A531C"/>
                </a:solidFill>
              </a:rPr>
              <a:t>Public Hearing | November 7, 2022</a:t>
            </a:r>
            <a:r>
              <a:rPr lang="en-US" altLang="en-US" dirty="0"/>
              <a:t> | </a:t>
            </a:r>
            <a:fld id="{5BB28544-8DE4-4748-8F73-A5BD5E54B4DD}" type="slidenum">
              <a:rPr lang="en-US" altLang="en-US" smtClean="0"/>
              <a:pPr>
                <a:defRPr/>
              </a:pPr>
              <a:t>7</a:t>
            </a:fld>
            <a:endParaRPr lang="en-US" altLang="en-US" dirty="0"/>
          </a:p>
        </p:txBody>
      </p:sp>
      <p:sp>
        <p:nvSpPr>
          <p:cNvPr id="2" name="Content Placeholder 5">
            <a:extLst>
              <a:ext uri="{FF2B5EF4-FFF2-40B4-BE49-F238E27FC236}">
                <a16:creationId xmlns:a16="http://schemas.microsoft.com/office/drawing/2014/main" id="{AAE3C648-9EA7-577F-10DC-D61614FEB959}"/>
              </a:ext>
            </a:extLst>
          </p:cNvPr>
          <p:cNvSpPr txBox="1">
            <a:spLocks/>
          </p:cNvSpPr>
          <p:nvPr/>
        </p:nvSpPr>
        <p:spPr>
          <a:xfrm>
            <a:off x="609599" y="1233814"/>
            <a:ext cx="11322206" cy="5367402"/>
          </a:xfrm>
          <a:prstGeom prst="rect">
            <a:avLst/>
          </a:prstGeom>
        </p:spPr>
        <p:txBody>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FontTx/>
              <a:buNone/>
            </a:pPr>
            <a:r>
              <a:rPr lang="en-US" sz="2800" kern="0" dirty="0">
                <a:solidFill>
                  <a:srgbClr val="64A70B"/>
                </a:solidFill>
              </a:rPr>
              <a:t>Significant value in having customers more resilient </a:t>
            </a:r>
            <a:br>
              <a:rPr lang="en-US" sz="2800" kern="0" dirty="0">
                <a:solidFill>
                  <a:srgbClr val="64A70B"/>
                </a:solidFill>
              </a:rPr>
            </a:br>
            <a:r>
              <a:rPr lang="en-US" sz="2800" kern="0" dirty="0">
                <a:solidFill>
                  <a:srgbClr val="64A70B"/>
                </a:solidFill>
              </a:rPr>
              <a:t>to severe weather events</a:t>
            </a:r>
            <a:endParaRPr lang="en-US" sz="2800" b="1" kern="0" dirty="0">
              <a:solidFill>
                <a:srgbClr val="64A70B"/>
              </a:solidFill>
            </a:endParaRPr>
          </a:p>
          <a:p>
            <a:pPr indent="-223838"/>
            <a:r>
              <a:rPr lang="en-US" sz="2400" b="0" kern="0" dirty="0"/>
              <a:t>Safety</a:t>
            </a:r>
          </a:p>
          <a:p>
            <a:pPr lvl="1"/>
            <a:r>
              <a:rPr lang="en-US" sz="1800" b="0" kern="0" dirty="0"/>
              <a:t>Continued provisions of essential services (electricity, water, sewer)</a:t>
            </a:r>
          </a:p>
          <a:p>
            <a:pPr lvl="1"/>
            <a:r>
              <a:rPr lang="en-US" sz="1800" b="0" kern="0" dirty="0"/>
              <a:t>Access to food, fuel</a:t>
            </a:r>
          </a:p>
          <a:p>
            <a:pPr lvl="1"/>
            <a:r>
              <a:rPr lang="en-US" sz="1800" b="0" kern="0" dirty="0"/>
              <a:t>Access to medical facilities</a:t>
            </a:r>
          </a:p>
          <a:p>
            <a:pPr indent="-223838">
              <a:spcBef>
                <a:spcPts val="1080"/>
              </a:spcBef>
            </a:pPr>
            <a:r>
              <a:rPr lang="en-US" sz="2400" b="0" kern="0" dirty="0"/>
              <a:t>Economic</a:t>
            </a:r>
          </a:p>
          <a:p>
            <a:pPr lvl="1"/>
            <a:r>
              <a:rPr lang="en-US" sz="1800" b="0" kern="0" dirty="0"/>
              <a:t>Reduced damage to property</a:t>
            </a:r>
          </a:p>
          <a:p>
            <a:pPr lvl="1"/>
            <a:r>
              <a:rPr lang="en-US" sz="1800" b="0" kern="0" dirty="0"/>
              <a:t>Reduced risk of lost income</a:t>
            </a:r>
          </a:p>
          <a:p>
            <a:pPr lvl="1"/>
            <a:r>
              <a:rPr lang="en-US" sz="1800" b="0" kern="0" dirty="0"/>
              <a:t>Mitigation to increases in costs of essential services &amp; insurance</a:t>
            </a:r>
          </a:p>
          <a:p>
            <a:pPr indent="-223838">
              <a:spcBef>
                <a:spcPts val="1080"/>
              </a:spcBef>
            </a:pPr>
            <a:r>
              <a:rPr lang="en-US" sz="2400" b="0" kern="0" dirty="0"/>
              <a:t>Federal and State Governments focused on making the grid more resilient</a:t>
            </a:r>
          </a:p>
          <a:p>
            <a:pPr lvl="1"/>
            <a:r>
              <a:rPr lang="en-US" sz="1800" b="0" kern="0" dirty="0"/>
              <a:t>Bipartisan Infrastructure Law provides $5 Billion for electric grid resiliency</a:t>
            </a:r>
          </a:p>
          <a:p>
            <a:pPr lvl="1"/>
            <a:r>
              <a:rPr lang="en-US" sz="1800" b="0" kern="0" dirty="0"/>
              <a:t>Approximately 50% of that for States, Territories, and Tribes to harden the grid nationwide</a:t>
            </a:r>
            <a:endParaRPr lang="en-US" sz="1400" b="0" kern="0" dirty="0"/>
          </a:p>
        </p:txBody>
      </p:sp>
    </p:spTree>
    <p:extLst>
      <p:ext uri="{BB962C8B-B14F-4D97-AF65-F5344CB8AC3E}">
        <p14:creationId xmlns:p14="http://schemas.microsoft.com/office/powerpoint/2010/main" val="16824607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384E3-801C-93E7-E052-4C69B69832BA}"/>
              </a:ext>
            </a:extLst>
          </p:cNvPr>
          <p:cNvSpPr>
            <a:spLocks noGrp="1"/>
          </p:cNvSpPr>
          <p:nvPr>
            <p:ph type="title"/>
          </p:nvPr>
        </p:nvSpPr>
        <p:spPr>
          <a:xfrm>
            <a:off x="203200" y="92927"/>
            <a:ext cx="9347200" cy="1066800"/>
          </a:xfrm>
        </p:spPr>
        <p:txBody>
          <a:bodyPr/>
          <a:lstStyle/>
          <a:p>
            <a:r>
              <a:rPr lang="en-US" dirty="0"/>
              <a:t>Grid Resilience Initiative</a:t>
            </a:r>
          </a:p>
        </p:txBody>
      </p:sp>
      <p:sp>
        <p:nvSpPr>
          <p:cNvPr id="5" name="Content Placeholder 5">
            <a:extLst>
              <a:ext uri="{FF2B5EF4-FFF2-40B4-BE49-F238E27FC236}">
                <a16:creationId xmlns:a16="http://schemas.microsoft.com/office/drawing/2014/main" id="{B4444652-9ED7-BECD-0AF9-81128F660FA7}"/>
              </a:ext>
            </a:extLst>
          </p:cNvPr>
          <p:cNvSpPr>
            <a:spLocks noGrp="1"/>
          </p:cNvSpPr>
          <p:nvPr>
            <p:ph sz="half" idx="1"/>
          </p:nvPr>
        </p:nvSpPr>
        <p:spPr>
          <a:xfrm>
            <a:off x="590745" y="1159727"/>
            <a:ext cx="6149420" cy="5367402"/>
          </a:xfrm>
        </p:spPr>
        <p:txBody>
          <a:bodyPr/>
          <a:lstStyle/>
          <a:p>
            <a:pPr marL="0" indent="0">
              <a:buNone/>
            </a:pPr>
            <a:r>
              <a:rPr lang="en-US" b="1" dirty="0">
                <a:solidFill>
                  <a:srgbClr val="64A70B"/>
                </a:solidFill>
              </a:rPr>
              <a:t>Formula Grants Summary</a:t>
            </a:r>
          </a:p>
          <a:p>
            <a:pPr indent="-223838"/>
            <a:r>
              <a:rPr lang="en-US" sz="2000" dirty="0"/>
              <a:t>States, Territories, &amp; Tribes </a:t>
            </a:r>
          </a:p>
          <a:p>
            <a:pPr lvl="1"/>
            <a:r>
              <a:rPr lang="en-US" sz="1800" dirty="0"/>
              <a:t>$2.3B allocated for 40101(d)</a:t>
            </a:r>
            <a:br>
              <a:rPr lang="en-US" sz="1800" dirty="0"/>
            </a:br>
            <a:r>
              <a:rPr lang="en-US" sz="1800" dirty="0"/>
              <a:t>(approx. $459M/year, FY 2022-2026)</a:t>
            </a:r>
          </a:p>
          <a:p>
            <a:pPr lvl="1"/>
            <a:r>
              <a:rPr lang="en-US" sz="1800" dirty="0"/>
              <a:t>Year 1, at least </a:t>
            </a:r>
            <a:r>
              <a:rPr lang="en-US" sz="1800" b="1" dirty="0"/>
              <a:t>$5.2M </a:t>
            </a:r>
            <a:r>
              <a:rPr lang="en-US" sz="1800" dirty="0"/>
              <a:t>for South Carolina</a:t>
            </a:r>
          </a:p>
          <a:p>
            <a:pPr lvl="1"/>
            <a:r>
              <a:rPr lang="en-US" sz="1800" dirty="0"/>
              <a:t>15% match by Santee Cooper on behalf </a:t>
            </a:r>
          </a:p>
          <a:p>
            <a:pPr marL="463550" lvl="1" indent="-6350" defTabSz="798513">
              <a:buNone/>
            </a:pPr>
            <a:r>
              <a:rPr lang="en-US" sz="1800" dirty="0"/>
              <a:t>		of South Carolina</a:t>
            </a:r>
            <a:endParaRPr lang="en-US" sz="1800" dirty="0">
              <a:solidFill>
                <a:srgbClr val="C00000"/>
              </a:solidFill>
            </a:endParaRPr>
          </a:p>
          <a:p>
            <a:pPr lvl="1"/>
            <a:r>
              <a:rPr lang="en-US" sz="1800" dirty="0"/>
              <a:t>Up to 5% for Technical Assistance</a:t>
            </a:r>
          </a:p>
          <a:p>
            <a:pPr indent="-223838">
              <a:spcBef>
                <a:spcPts val="1080"/>
              </a:spcBef>
            </a:pPr>
            <a:r>
              <a:rPr lang="en-US" sz="2000" dirty="0"/>
              <a:t>Legislation set five-part formula </a:t>
            </a:r>
          </a:p>
          <a:p>
            <a:pPr lvl="1"/>
            <a:r>
              <a:rPr lang="en-US" sz="1800" dirty="0"/>
              <a:t>based on population, area, probability of disruptive events, severity of disruptive events &amp; expenditure on mitigation efforts</a:t>
            </a:r>
          </a:p>
          <a:p>
            <a:pPr indent="-223838">
              <a:spcBef>
                <a:spcPts val="1080"/>
              </a:spcBef>
            </a:pPr>
            <a:r>
              <a:rPr lang="en-US" sz="2000" dirty="0"/>
              <a:t>States, Territories &amp; Tribes need to submit to DOE for approval</a:t>
            </a:r>
          </a:p>
          <a:p>
            <a:pPr lvl="1"/>
            <a:r>
              <a:rPr lang="en-US" sz="1800" dirty="0"/>
              <a:t>May grant subawards to eligible entities for projects</a:t>
            </a:r>
            <a:endParaRPr lang="en-US" sz="1400" dirty="0"/>
          </a:p>
        </p:txBody>
      </p:sp>
      <p:sp>
        <p:nvSpPr>
          <p:cNvPr id="6" name="Content Placeholder 5">
            <a:extLst>
              <a:ext uri="{FF2B5EF4-FFF2-40B4-BE49-F238E27FC236}">
                <a16:creationId xmlns:a16="http://schemas.microsoft.com/office/drawing/2014/main" id="{E6096E2E-F8B5-90CC-8203-D5207F829EC8}"/>
              </a:ext>
            </a:extLst>
          </p:cNvPr>
          <p:cNvSpPr txBox="1">
            <a:spLocks/>
          </p:cNvSpPr>
          <p:nvPr/>
        </p:nvSpPr>
        <p:spPr bwMode="auto">
          <a:xfrm>
            <a:off x="7319877" y="1402639"/>
            <a:ext cx="4049194" cy="4212798"/>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FontTx/>
              <a:buNone/>
            </a:pPr>
            <a:r>
              <a:rPr lang="en-US" sz="1800" kern="0" dirty="0">
                <a:solidFill>
                  <a:srgbClr val="15244F"/>
                </a:solidFill>
              </a:rPr>
              <a:t>BIL</a:t>
            </a:r>
            <a:r>
              <a:rPr lang="en-US" sz="1800" kern="0" spc="-300" dirty="0">
                <a:solidFill>
                  <a:srgbClr val="15244F"/>
                </a:solidFill>
              </a:rPr>
              <a:t> </a:t>
            </a:r>
            <a:r>
              <a:rPr lang="en-US" sz="1800" kern="0" dirty="0">
                <a:solidFill>
                  <a:srgbClr val="15244F"/>
                </a:solidFill>
              </a:rPr>
              <a:t>:</a:t>
            </a:r>
            <a:r>
              <a:rPr lang="en-US" sz="1800" kern="0" spc="-150" dirty="0">
                <a:solidFill>
                  <a:srgbClr val="15244F"/>
                </a:solidFill>
              </a:rPr>
              <a:t> </a:t>
            </a:r>
            <a:r>
              <a:rPr lang="en-US" sz="1800" kern="0" dirty="0">
                <a:solidFill>
                  <a:srgbClr val="15244F"/>
                </a:solidFill>
              </a:rPr>
              <a:t>DOE GOALS</a:t>
            </a:r>
          </a:p>
          <a:p>
            <a:pPr marL="461962">
              <a:spcBef>
                <a:spcPts val="1200"/>
              </a:spcBef>
              <a:spcAft>
                <a:spcPts val="600"/>
              </a:spcAft>
              <a:buFont typeface="+mj-lt"/>
              <a:buAutoNum type="arabicParenR"/>
            </a:pPr>
            <a:r>
              <a:rPr lang="en-US" sz="1600" b="0" kern="0" dirty="0">
                <a:solidFill>
                  <a:srgbClr val="15244F"/>
                </a:solidFill>
              </a:rPr>
              <a:t>Improve energy resilience to all hazards in U.S. &amp; mitigate climate-related risk</a:t>
            </a:r>
          </a:p>
          <a:p>
            <a:pPr marL="461962">
              <a:spcBef>
                <a:spcPts val="1200"/>
              </a:spcBef>
              <a:spcAft>
                <a:spcPts val="600"/>
              </a:spcAft>
              <a:buFont typeface="+mj-lt"/>
              <a:buAutoNum type="arabicParenR"/>
            </a:pPr>
            <a:r>
              <a:rPr lang="en-US" sz="1600" b="0" kern="0" dirty="0">
                <a:solidFill>
                  <a:srgbClr val="15244F"/>
                </a:solidFill>
              </a:rPr>
              <a:t>Invest in modernized grid infrastructure &amp; extend customer access to lower-cost energy</a:t>
            </a:r>
          </a:p>
          <a:p>
            <a:pPr marL="461962">
              <a:spcBef>
                <a:spcPts val="1200"/>
              </a:spcBef>
              <a:spcAft>
                <a:spcPts val="600"/>
              </a:spcAft>
              <a:buFont typeface="+mj-lt"/>
              <a:buAutoNum type="arabicParenR"/>
            </a:pPr>
            <a:r>
              <a:rPr lang="en-US" sz="1600" b="0" kern="0" dirty="0">
                <a:solidFill>
                  <a:srgbClr val="15244F"/>
                </a:solidFill>
              </a:rPr>
              <a:t>Invest in clean energy and decarbonization (2035/2050)</a:t>
            </a:r>
          </a:p>
          <a:p>
            <a:pPr marL="461962">
              <a:spcBef>
                <a:spcPts val="1200"/>
              </a:spcBef>
              <a:spcAft>
                <a:spcPts val="600"/>
              </a:spcAft>
              <a:buFont typeface="+mj-lt"/>
              <a:buAutoNum type="arabicParenR"/>
            </a:pPr>
            <a:r>
              <a:rPr lang="en-US" sz="1600" b="0" kern="0" dirty="0">
                <a:solidFill>
                  <a:srgbClr val="15244F"/>
                </a:solidFill>
              </a:rPr>
              <a:t>Create good-paying jobs with free &amp; fair choice to join a  represented workforce</a:t>
            </a:r>
          </a:p>
        </p:txBody>
      </p:sp>
      <p:sp>
        <p:nvSpPr>
          <p:cNvPr id="2" name="Date Placeholder 3">
            <a:extLst>
              <a:ext uri="{FF2B5EF4-FFF2-40B4-BE49-F238E27FC236}">
                <a16:creationId xmlns:a16="http://schemas.microsoft.com/office/drawing/2014/main" id="{2D39449F-1443-B31E-AC5B-E4CAE086F144}"/>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Tree>
    <p:extLst>
      <p:ext uri="{BB962C8B-B14F-4D97-AF65-F5344CB8AC3E}">
        <p14:creationId xmlns:p14="http://schemas.microsoft.com/office/powerpoint/2010/main" val="12645483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9B92-089C-1572-EED2-2F4E0C28160E}"/>
              </a:ext>
            </a:extLst>
          </p:cNvPr>
          <p:cNvSpPr>
            <a:spLocks noGrp="1"/>
          </p:cNvSpPr>
          <p:nvPr>
            <p:ph type="title"/>
          </p:nvPr>
        </p:nvSpPr>
        <p:spPr/>
        <p:txBody>
          <a:bodyPr/>
          <a:lstStyle/>
          <a:p>
            <a:r>
              <a:rPr lang="en-US" dirty="0"/>
              <a:t>40101(d) Program Narrative Guidance</a:t>
            </a:r>
          </a:p>
        </p:txBody>
      </p:sp>
      <p:sp>
        <p:nvSpPr>
          <p:cNvPr id="5" name="Content Placeholder 5">
            <a:extLst>
              <a:ext uri="{FF2B5EF4-FFF2-40B4-BE49-F238E27FC236}">
                <a16:creationId xmlns:a16="http://schemas.microsoft.com/office/drawing/2014/main" id="{6437A970-3D25-8B08-F800-F69921355C42}"/>
              </a:ext>
            </a:extLst>
          </p:cNvPr>
          <p:cNvSpPr txBox="1">
            <a:spLocks/>
          </p:cNvSpPr>
          <p:nvPr/>
        </p:nvSpPr>
        <p:spPr bwMode="auto">
          <a:xfrm>
            <a:off x="203200" y="1736357"/>
            <a:ext cx="11706302" cy="4704722"/>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113" indent="0">
              <a:spcBef>
                <a:spcPts val="1200"/>
              </a:spcBef>
              <a:spcAft>
                <a:spcPts val="600"/>
              </a:spcAft>
              <a:buFontTx/>
              <a:buNone/>
            </a:pPr>
            <a:r>
              <a:rPr lang="en-US" sz="1800" kern="0" dirty="0">
                <a:solidFill>
                  <a:srgbClr val="002060"/>
                </a:solidFill>
              </a:rPr>
              <a:t>SUB-GRANTS MAY SUPPORT A WIDE RANGE OF INVESTMENTS</a:t>
            </a:r>
          </a:p>
          <a:p>
            <a:pPr marL="11113" indent="0">
              <a:spcBef>
                <a:spcPts val="1200"/>
              </a:spcBef>
              <a:spcAft>
                <a:spcPts val="600"/>
              </a:spcAft>
              <a:buFontTx/>
              <a:buNone/>
            </a:pPr>
            <a:endParaRPr lang="en-US" sz="2000" b="0" kern="0" dirty="0">
              <a:solidFill>
                <a:srgbClr val="002060"/>
              </a:solidFill>
            </a:endParaRPr>
          </a:p>
        </p:txBody>
      </p:sp>
      <p:sp>
        <p:nvSpPr>
          <p:cNvPr id="3" name="Date Placeholder 3">
            <a:extLst>
              <a:ext uri="{FF2B5EF4-FFF2-40B4-BE49-F238E27FC236}">
                <a16:creationId xmlns:a16="http://schemas.microsoft.com/office/drawing/2014/main" id="{48138FB4-1B07-6311-982A-595F7BCC43C7}"/>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en-US" dirty="0">
                <a:solidFill>
                  <a:srgbClr val="0A531C"/>
                </a:solidFill>
              </a:rPr>
              <a:t>Proposed GRG Program, BIL 40101(d)</a:t>
            </a:r>
            <a:endParaRPr lang="en-US" dirty="0">
              <a:solidFill>
                <a:srgbClr val="0A531C"/>
              </a:solidFill>
            </a:endParaRPr>
          </a:p>
        </p:txBody>
      </p:sp>
      <p:sp>
        <p:nvSpPr>
          <p:cNvPr id="6" name="Content Placeholder 5">
            <a:extLst>
              <a:ext uri="{FF2B5EF4-FFF2-40B4-BE49-F238E27FC236}">
                <a16:creationId xmlns:a16="http://schemas.microsoft.com/office/drawing/2014/main" id="{38BA3941-2DDB-5F6B-483B-4149A50E8B31}"/>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indent="0">
              <a:spcBef>
                <a:spcPts val="1200"/>
              </a:spcBef>
              <a:spcAft>
                <a:spcPts val="600"/>
              </a:spcAft>
              <a:buNone/>
            </a:pPr>
            <a:r>
              <a:rPr lang="en-US" sz="2800" kern="0" dirty="0">
                <a:solidFill>
                  <a:srgbClr val="64A70B"/>
                </a:solidFill>
              </a:rPr>
              <a:t>Improve resilience of the electric grid against disruptive events</a:t>
            </a:r>
            <a:r>
              <a:rPr lang="en-US" sz="2400" kern="0" dirty="0">
                <a:solidFill>
                  <a:srgbClr val="64A70B"/>
                </a:solidFill>
              </a:rPr>
              <a:t>*</a:t>
            </a:r>
            <a:endParaRPr lang="en-US" sz="2800" kern="0" dirty="0">
              <a:solidFill>
                <a:srgbClr val="64A70B"/>
              </a:solidFill>
            </a:endParaRPr>
          </a:p>
        </p:txBody>
      </p:sp>
      <p:graphicFrame>
        <p:nvGraphicFramePr>
          <p:cNvPr id="7" name="Table 7">
            <a:extLst>
              <a:ext uri="{FF2B5EF4-FFF2-40B4-BE49-F238E27FC236}">
                <a16:creationId xmlns:a16="http://schemas.microsoft.com/office/drawing/2014/main" id="{312EC67D-B601-80AD-9AD2-D72DBEFA9C01}"/>
              </a:ext>
            </a:extLst>
          </p:cNvPr>
          <p:cNvGraphicFramePr>
            <a:graphicFrameLocks noGrp="1"/>
          </p:cNvGraphicFramePr>
          <p:nvPr>
            <p:extLst>
              <p:ext uri="{D42A27DB-BD31-4B8C-83A1-F6EECF244321}">
                <p14:modId xmlns:p14="http://schemas.microsoft.com/office/powerpoint/2010/main" val="3874755076"/>
              </p:ext>
            </p:extLst>
          </p:nvPr>
        </p:nvGraphicFramePr>
        <p:xfrm>
          <a:off x="426226" y="2295882"/>
          <a:ext cx="8339874" cy="3931920"/>
        </p:xfrm>
        <a:graphic>
          <a:graphicData uri="http://schemas.openxmlformats.org/drawingml/2006/table">
            <a:tbl>
              <a:tblPr firstRow="1" bandRow="1">
                <a:tableStyleId>{616DA210-FB5B-4158-B5E0-FEB733F419BA}</a:tableStyleId>
              </a:tblPr>
              <a:tblGrid>
                <a:gridCol w="8339874">
                  <a:extLst>
                    <a:ext uri="{9D8B030D-6E8A-4147-A177-3AD203B41FA5}">
                      <a16:colId xmlns:a16="http://schemas.microsoft.com/office/drawing/2014/main" val="3961425356"/>
                    </a:ext>
                  </a:extLst>
                </a:gridCol>
              </a:tblGrid>
              <a:tr h="3018036">
                <a:tc>
                  <a:txBody>
                    <a:bodyPr/>
                    <a:lstStyle/>
                    <a:p>
                      <a:pPr marL="277813" indent="-155575" algn="l">
                        <a:spcBef>
                          <a:spcPts val="0"/>
                        </a:spcBef>
                        <a:buFont typeface="Arial" panose="020B0604020202020204" pitchFamily="34" charset="0"/>
                        <a:buChar char="•"/>
                        <a:tabLst/>
                      </a:pPr>
                      <a:r>
                        <a:rPr lang="en-US" sz="1600" b="0" u="none" strike="noStrike" baseline="0" dirty="0">
                          <a:solidFill>
                            <a:srgbClr val="000000"/>
                          </a:solidFill>
                        </a:rPr>
                        <a:t>weatherization technologies &amp; equipment </a:t>
                      </a:r>
                    </a:p>
                    <a:p>
                      <a:pPr marL="277813" indent="-155575" algn="l">
                        <a:spcBef>
                          <a:spcPts val="0"/>
                        </a:spcBef>
                        <a:buFont typeface="Arial" panose="020B0604020202020204" pitchFamily="34" charset="0"/>
                        <a:buChar char="•"/>
                        <a:tabLst/>
                      </a:pPr>
                      <a:r>
                        <a:rPr lang="en-US" sz="1600" b="0" u="none" strike="noStrike" baseline="0" dirty="0">
                          <a:solidFill>
                            <a:srgbClr val="000000"/>
                          </a:solidFill>
                        </a:rPr>
                        <a:t>fire-resistant technologies &amp; fire prevention systems </a:t>
                      </a:r>
                    </a:p>
                    <a:p>
                      <a:pPr marL="277813" indent="-155575" algn="l">
                        <a:spcBef>
                          <a:spcPts val="0"/>
                        </a:spcBef>
                        <a:buFont typeface="Arial" panose="020B0604020202020204" pitchFamily="34" charset="0"/>
                        <a:buChar char="•"/>
                        <a:tabLst/>
                      </a:pPr>
                      <a:r>
                        <a:rPr lang="en-US" sz="1600" b="0" u="none" strike="noStrike" baseline="0" dirty="0">
                          <a:solidFill>
                            <a:srgbClr val="000000"/>
                          </a:solidFill>
                        </a:rPr>
                        <a:t>monitoring &amp; control technologies </a:t>
                      </a:r>
                    </a:p>
                    <a:p>
                      <a:pPr marL="277813" indent="-155575" algn="l">
                        <a:spcBef>
                          <a:spcPts val="0"/>
                        </a:spcBef>
                        <a:buFont typeface="Arial" panose="020B0604020202020204" pitchFamily="34" charset="0"/>
                        <a:buChar char="•"/>
                        <a:tabLst/>
                      </a:pPr>
                      <a:r>
                        <a:rPr lang="en-US" sz="1600" b="0" u="none" strike="noStrike" baseline="0" dirty="0">
                          <a:solidFill>
                            <a:srgbClr val="000000"/>
                          </a:solidFill>
                        </a:rPr>
                        <a:t>undergrounding of electrical equipment </a:t>
                      </a:r>
                    </a:p>
                    <a:p>
                      <a:pPr marL="277813" indent="-155575" algn="l">
                        <a:spcBef>
                          <a:spcPts val="0"/>
                        </a:spcBef>
                        <a:buFont typeface="Arial" panose="020B0604020202020204" pitchFamily="34" charset="0"/>
                        <a:buChar char="•"/>
                        <a:tabLst/>
                      </a:pPr>
                      <a:r>
                        <a:rPr lang="en-US" sz="1600" b="0" u="none" strike="noStrike" baseline="0" dirty="0">
                          <a:solidFill>
                            <a:srgbClr val="000000"/>
                          </a:solidFill>
                        </a:rPr>
                        <a:t>utility pole management </a:t>
                      </a:r>
                    </a:p>
                    <a:p>
                      <a:pPr marL="277813" marR="0" lvl="0" indent="-1555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baseline="0" dirty="0">
                          <a:solidFill>
                            <a:srgbClr val="000000"/>
                          </a:solidFill>
                        </a:rPr>
                        <a:t>relocation of power lines or reconductoring of power lines </a:t>
                      </a:r>
                      <a:br>
                        <a:rPr lang="en-US" sz="1600" b="0" u="none" strike="noStrike" baseline="0" dirty="0">
                          <a:solidFill>
                            <a:srgbClr val="000000"/>
                          </a:solidFill>
                        </a:rPr>
                      </a:br>
                      <a:r>
                        <a:rPr lang="en-US" sz="1600" b="0" u="none" strike="noStrike" baseline="0" dirty="0">
                          <a:solidFill>
                            <a:srgbClr val="000000"/>
                          </a:solidFill>
                        </a:rPr>
                        <a:t>with low-sag, advanced conductors</a:t>
                      </a:r>
                    </a:p>
                    <a:p>
                      <a:pPr marL="277813" marR="0" lvl="0" indent="-1555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baseline="0" dirty="0">
                          <a:solidFill>
                            <a:srgbClr val="000000"/>
                          </a:solidFill>
                        </a:rPr>
                        <a:t>vegetation &amp; fuel-load management </a:t>
                      </a:r>
                    </a:p>
                    <a:p>
                      <a:pPr marL="277813" indent="-155575">
                        <a:spcBef>
                          <a:spcPts val="0"/>
                        </a:spcBef>
                        <a:buFont typeface="Arial" panose="020B0604020202020204" pitchFamily="34" charset="0"/>
                        <a:buChar char="•"/>
                        <a:tabLst/>
                      </a:pPr>
                      <a:r>
                        <a:rPr lang="en-US" sz="1600" b="0" u="none" strike="noStrike" baseline="0" dirty="0">
                          <a:solidFill>
                            <a:srgbClr val="000000"/>
                          </a:solidFill>
                        </a:rPr>
                        <a:t>use or construction of distributed energy resources for </a:t>
                      </a:r>
                      <a:br>
                        <a:rPr lang="en-US" sz="1600" b="0" u="none" strike="noStrike" baseline="0" dirty="0">
                          <a:solidFill>
                            <a:srgbClr val="000000"/>
                          </a:solidFill>
                        </a:rPr>
                      </a:br>
                      <a:r>
                        <a:rPr lang="en-US" sz="1600" b="0" u="none" strike="noStrike" baseline="0" dirty="0">
                          <a:solidFill>
                            <a:srgbClr val="000000"/>
                          </a:solidFill>
                        </a:rPr>
                        <a:t>enhancing system adaptive capacity during disruptive events</a:t>
                      </a:r>
                    </a:p>
                    <a:p>
                      <a:pPr marL="735013" lvl="1" indent="-155575">
                        <a:spcBef>
                          <a:spcPts val="0"/>
                        </a:spcBef>
                        <a:buFont typeface="Arial" panose="020B0604020202020204" pitchFamily="34" charset="0"/>
                        <a:buChar char="•"/>
                        <a:tabLst/>
                      </a:pPr>
                      <a:r>
                        <a:rPr lang="en-US" sz="1400" b="0" u="none" strike="noStrike" baseline="0" dirty="0">
                          <a:solidFill>
                            <a:srgbClr val="000000"/>
                          </a:solidFill>
                        </a:rPr>
                        <a:t>microgrids, &amp;</a:t>
                      </a:r>
                    </a:p>
                    <a:p>
                      <a:pPr marL="735013" lvl="1" indent="-155575">
                        <a:spcBef>
                          <a:spcPts val="0"/>
                        </a:spcBef>
                        <a:buFont typeface="Arial" panose="020B0604020202020204" pitchFamily="34" charset="0"/>
                        <a:buChar char="•"/>
                        <a:tabLst/>
                      </a:pPr>
                      <a:r>
                        <a:rPr lang="en-US" sz="1400" b="0" u="none" strike="noStrike" baseline="0" dirty="0">
                          <a:solidFill>
                            <a:srgbClr val="000000"/>
                          </a:solidFill>
                        </a:rPr>
                        <a:t>battery-storage subcomponents</a:t>
                      </a:r>
                    </a:p>
                    <a:p>
                      <a:pPr marL="277813" indent="-155575">
                        <a:spcBef>
                          <a:spcPts val="0"/>
                        </a:spcBef>
                        <a:buFont typeface="Arial" panose="020B0604020202020204" pitchFamily="34" charset="0"/>
                        <a:buChar char="•"/>
                        <a:tabLst/>
                      </a:pPr>
                      <a:r>
                        <a:rPr lang="en-US" sz="1600" b="0" u="none" strike="noStrike" baseline="0" dirty="0">
                          <a:solidFill>
                            <a:srgbClr val="000000"/>
                          </a:solidFill>
                        </a:rPr>
                        <a:t>adaptive protection technologies</a:t>
                      </a:r>
                    </a:p>
                    <a:p>
                      <a:pPr marL="277813" indent="-155575">
                        <a:spcBef>
                          <a:spcPts val="0"/>
                        </a:spcBef>
                        <a:buFont typeface="Arial" panose="020B0604020202020204" pitchFamily="34" charset="0"/>
                        <a:buChar char="•"/>
                        <a:tabLst/>
                      </a:pPr>
                      <a:r>
                        <a:rPr lang="en-US" sz="1600" b="0" u="none" strike="noStrike" baseline="0" dirty="0">
                          <a:solidFill>
                            <a:srgbClr val="000000"/>
                          </a:solidFill>
                        </a:rPr>
                        <a:t>advanced modeling technologies</a:t>
                      </a:r>
                    </a:p>
                    <a:p>
                      <a:pPr marL="277813" indent="-155575">
                        <a:spcBef>
                          <a:spcPts val="0"/>
                        </a:spcBef>
                        <a:buFont typeface="Arial" panose="020B0604020202020204" pitchFamily="34" charset="0"/>
                        <a:buChar char="•"/>
                        <a:tabLst/>
                      </a:pPr>
                      <a:r>
                        <a:rPr lang="en-US" sz="1600" b="0" u="none" strike="noStrike" baseline="0" dirty="0">
                          <a:solidFill>
                            <a:srgbClr val="000000"/>
                          </a:solidFill>
                        </a:rPr>
                        <a:t>hardening of power lines, facilities, substations &amp; other systems</a:t>
                      </a:r>
                    </a:p>
                    <a:p>
                      <a:pPr marL="277813" indent="-155575">
                        <a:spcBef>
                          <a:spcPts val="0"/>
                        </a:spcBef>
                        <a:buFont typeface="Arial" panose="020B0604020202020204" pitchFamily="34" charset="0"/>
                        <a:buChar char="•"/>
                        <a:tabLst/>
                      </a:pPr>
                      <a:r>
                        <a:rPr lang="en-US" sz="1600" b="0" u="none" strike="noStrike" baseline="0" dirty="0">
                          <a:solidFill>
                            <a:srgbClr val="000000"/>
                          </a:solidFill>
                        </a:rPr>
                        <a:t>replacement of old overhead conductors &amp; underground cables</a:t>
                      </a:r>
                      <a:endParaRPr lang="en-US" sz="1600" b="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744900576"/>
                  </a:ext>
                </a:extLst>
              </a:tr>
            </a:tbl>
          </a:graphicData>
        </a:graphic>
      </p:graphicFrame>
      <p:sp>
        <p:nvSpPr>
          <p:cNvPr id="8" name="Content Placeholder 5">
            <a:extLst>
              <a:ext uri="{FF2B5EF4-FFF2-40B4-BE49-F238E27FC236}">
                <a16:creationId xmlns:a16="http://schemas.microsoft.com/office/drawing/2014/main" id="{21D9E671-DBBA-7247-8829-549F32A85CF9}"/>
              </a:ext>
            </a:extLst>
          </p:cNvPr>
          <p:cNvSpPr txBox="1">
            <a:spLocks/>
          </p:cNvSpPr>
          <p:nvPr/>
        </p:nvSpPr>
        <p:spPr bwMode="auto">
          <a:xfrm>
            <a:off x="8066359" y="2291511"/>
            <a:ext cx="3699415" cy="154276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113" indent="0">
              <a:spcBef>
                <a:spcPts val="1200"/>
              </a:spcBef>
              <a:spcAft>
                <a:spcPts val="0"/>
              </a:spcAft>
              <a:buFontTx/>
              <a:buNone/>
            </a:pPr>
            <a:r>
              <a:rPr lang="en-US" sz="1600" b="0" kern="0" dirty="0">
                <a:solidFill>
                  <a:srgbClr val="002060"/>
                </a:solidFill>
              </a:rPr>
              <a:t>INELIGIBLE PROJECT TYPES</a:t>
            </a:r>
            <a:endParaRPr lang="en-US" sz="1800" b="0" kern="0" dirty="0">
              <a:solidFill>
                <a:srgbClr val="002060"/>
              </a:solidFill>
            </a:endParaRPr>
          </a:p>
          <a:p>
            <a:pPr marL="233363" indent="-166688">
              <a:spcBef>
                <a:spcPts val="0"/>
              </a:spcBef>
              <a:spcAft>
                <a:spcPts val="0"/>
              </a:spcAft>
            </a:pPr>
            <a:r>
              <a:rPr lang="en-US" sz="1400" b="0" kern="0" dirty="0"/>
              <a:t>Construction of new generating facility or large-scale battery-storage facility</a:t>
            </a:r>
          </a:p>
          <a:p>
            <a:pPr marL="233363" indent="-166688">
              <a:spcBef>
                <a:spcPts val="0"/>
              </a:spcBef>
              <a:spcAft>
                <a:spcPts val="0"/>
              </a:spcAft>
            </a:pPr>
            <a:endParaRPr lang="en-US" sz="1000" b="0" kern="0" dirty="0"/>
          </a:p>
          <a:p>
            <a:pPr marL="233363" indent="-166688">
              <a:spcBef>
                <a:spcPts val="0"/>
              </a:spcBef>
              <a:spcAft>
                <a:spcPts val="0"/>
              </a:spcAft>
            </a:pPr>
            <a:r>
              <a:rPr lang="en-US" sz="1400" b="0" kern="0" dirty="0"/>
              <a:t>Cybersecurity</a:t>
            </a:r>
          </a:p>
        </p:txBody>
      </p:sp>
      <p:sp>
        <p:nvSpPr>
          <p:cNvPr id="11" name="Content Placeholder 5">
            <a:extLst>
              <a:ext uri="{FF2B5EF4-FFF2-40B4-BE49-F238E27FC236}">
                <a16:creationId xmlns:a16="http://schemas.microsoft.com/office/drawing/2014/main" id="{F419A557-2B79-87A7-69A3-D7F59FBBF648}"/>
              </a:ext>
            </a:extLst>
          </p:cNvPr>
          <p:cNvSpPr txBox="1">
            <a:spLocks/>
          </p:cNvSpPr>
          <p:nvPr/>
        </p:nvSpPr>
        <p:spPr bwMode="auto">
          <a:xfrm>
            <a:off x="8066359" y="3504021"/>
            <a:ext cx="3726053" cy="1633654"/>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113" indent="0">
              <a:spcBef>
                <a:spcPts val="1200"/>
              </a:spcBef>
              <a:spcAft>
                <a:spcPts val="0"/>
              </a:spcAft>
              <a:buFontTx/>
              <a:buNone/>
            </a:pPr>
            <a:r>
              <a:rPr lang="en-US" sz="1600" b="0" kern="0" dirty="0">
                <a:solidFill>
                  <a:srgbClr val="002060"/>
                </a:solidFill>
              </a:rPr>
              <a:t>LIMITATION</a:t>
            </a:r>
            <a:endParaRPr lang="en-US" sz="1800" b="0" kern="0" dirty="0">
              <a:solidFill>
                <a:srgbClr val="002060"/>
              </a:solidFill>
            </a:endParaRPr>
          </a:p>
          <a:p>
            <a:pPr marL="11113" indent="0">
              <a:spcBef>
                <a:spcPts val="300"/>
              </a:spcBef>
              <a:spcAft>
                <a:spcPts val="0"/>
              </a:spcAft>
              <a:buFontTx/>
              <a:buNone/>
            </a:pPr>
            <a:r>
              <a:rPr lang="en-US" sz="1400" b="0" dirty="0"/>
              <a:t>Amount to be no greater than the total amount spent three years prior on efforts to reduce the likelihood and consequences of disruptive events</a:t>
            </a:r>
            <a:endParaRPr lang="en-US" sz="1600" b="0" dirty="0"/>
          </a:p>
          <a:p>
            <a:pPr marL="11113" indent="0">
              <a:spcBef>
                <a:spcPts val="1200"/>
              </a:spcBef>
              <a:spcAft>
                <a:spcPts val="600"/>
              </a:spcAft>
              <a:buFontTx/>
              <a:buNone/>
            </a:pPr>
            <a:endParaRPr lang="en-US" sz="1800" b="0" kern="0" dirty="0">
              <a:solidFill>
                <a:srgbClr val="002060"/>
              </a:solidFill>
            </a:endParaRPr>
          </a:p>
        </p:txBody>
      </p:sp>
      <p:cxnSp>
        <p:nvCxnSpPr>
          <p:cNvPr id="10" name="Straight Connector 9">
            <a:extLst>
              <a:ext uri="{FF2B5EF4-FFF2-40B4-BE49-F238E27FC236}">
                <a16:creationId xmlns:a16="http://schemas.microsoft.com/office/drawing/2014/main" id="{9394D896-BF83-FA98-B436-1B311E0DF7CE}"/>
              </a:ext>
            </a:extLst>
          </p:cNvPr>
          <p:cNvCxnSpPr>
            <a:cxnSpLocks/>
          </p:cNvCxnSpPr>
          <p:nvPr/>
        </p:nvCxnSpPr>
        <p:spPr bwMode="auto">
          <a:xfrm>
            <a:off x="7950820" y="2395096"/>
            <a:ext cx="0" cy="3733491"/>
          </a:xfrm>
          <a:prstGeom prst="line">
            <a:avLst/>
          </a:prstGeom>
          <a:noFill/>
          <a:ln w="28575" cap="flat" cmpd="sng" algn="ctr">
            <a:solidFill>
              <a:schemeClr val="tx1"/>
            </a:solidFill>
            <a:prstDash val="solid"/>
            <a:round/>
            <a:headEnd type="none" w="med" len="med"/>
            <a:tailEnd type="none" w="med" len="med"/>
          </a:ln>
          <a:effectLst/>
        </p:spPr>
      </p:cxnSp>
      <p:sp>
        <p:nvSpPr>
          <p:cNvPr id="4" name="Content Placeholder 5">
            <a:extLst>
              <a:ext uri="{FF2B5EF4-FFF2-40B4-BE49-F238E27FC236}">
                <a16:creationId xmlns:a16="http://schemas.microsoft.com/office/drawing/2014/main" id="{A56C29FC-F4D7-436F-0F72-7C56C6E59F1E}"/>
              </a:ext>
            </a:extLst>
          </p:cNvPr>
          <p:cNvSpPr txBox="1">
            <a:spLocks/>
          </p:cNvSpPr>
          <p:nvPr/>
        </p:nvSpPr>
        <p:spPr>
          <a:xfrm>
            <a:off x="8145148" y="5068423"/>
            <a:ext cx="3541836" cy="961192"/>
          </a:xfrm>
          <a:prstGeom prst="rect">
            <a:avLst/>
          </a:prstGeom>
        </p:spPr>
        <p:txBody>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66675" indent="-55563" algn="r">
              <a:buFontTx/>
              <a:buNone/>
            </a:pPr>
            <a:r>
              <a:rPr lang="en-US" sz="1400" b="0" dirty="0"/>
              <a:t>*</a:t>
            </a:r>
            <a:r>
              <a:rPr lang="en-US" sz="1400" b="0" dirty="0">
                <a:solidFill>
                  <a:srgbClr val="002060"/>
                </a:solidFill>
              </a:rPr>
              <a:t>Per BIL section 40101(a)(1),14 </a:t>
            </a:r>
          </a:p>
          <a:p>
            <a:pPr marL="0" indent="0" algn="r">
              <a:buFontTx/>
              <a:buNone/>
            </a:pPr>
            <a:endParaRPr lang="en-US" sz="500" b="0" i="1" dirty="0">
              <a:solidFill>
                <a:srgbClr val="002060"/>
              </a:solidFill>
            </a:endParaRPr>
          </a:p>
          <a:p>
            <a:pPr marL="0" indent="0" algn="r">
              <a:buFontTx/>
              <a:buNone/>
            </a:pPr>
            <a:r>
              <a:rPr lang="en-US" sz="1200" b="0" i="1" dirty="0">
                <a:solidFill>
                  <a:srgbClr val="002060"/>
                </a:solidFill>
              </a:rPr>
              <a:t>a disruptive event is </a:t>
            </a:r>
            <a:br>
              <a:rPr lang="en-US" sz="1200" b="0" i="1" dirty="0">
                <a:solidFill>
                  <a:srgbClr val="002060"/>
                </a:solidFill>
              </a:rPr>
            </a:br>
            <a:r>
              <a:rPr lang="en-US" sz="1200" b="0" i="1" dirty="0">
                <a:solidFill>
                  <a:srgbClr val="002060"/>
                </a:solidFill>
              </a:rPr>
              <a:t>“an event in which operations of the electric grid are disrupted, preventively shut off, or cannot operate safely due to extreme weather, wildfire, or a natural disaster.”</a:t>
            </a:r>
          </a:p>
        </p:txBody>
      </p:sp>
    </p:spTree>
    <p:extLst>
      <p:ext uri="{BB962C8B-B14F-4D97-AF65-F5344CB8AC3E}">
        <p14:creationId xmlns:p14="http://schemas.microsoft.com/office/powerpoint/2010/main" val="255665379"/>
      </p:ext>
    </p:extLst>
  </p:cSld>
  <p:clrMapOvr>
    <a:masterClrMapping/>
  </p:clrMapOvr>
  <p:transition/>
</p:sld>
</file>

<file path=ppt/theme/theme1.xml><?xml version="1.0" encoding="utf-8"?>
<a:theme xmlns:a="http://schemas.openxmlformats.org/drawingml/2006/main" name="SanteeCooperTemplate_white(2)">
  <a:themeElements>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3427</TotalTime>
  <Words>2338</Words>
  <Application>Microsoft Office PowerPoint</Application>
  <PresentationFormat>Widescreen</PresentationFormat>
  <Paragraphs>346</Paragraphs>
  <Slides>26</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Adobe Garamond Pro</vt:lpstr>
      <vt:lpstr>Arial</vt:lpstr>
      <vt:lpstr>Calibri</vt:lpstr>
      <vt:lpstr>Garamond</vt:lpstr>
      <vt:lpstr>Helvetica</vt:lpstr>
      <vt:lpstr>Helvetica Neue</vt:lpstr>
      <vt:lpstr>Karla</vt:lpstr>
      <vt:lpstr>Times New Roman</vt:lpstr>
      <vt:lpstr>Wingdings</vt:lpstr>
      <vt:lpstr>SanteeCooperTemplate_white(2)</vt:lpstr>
      <vt:lpstr>Proposed South Carolina  Grid Resilience Grant Program</vt:lpstr>
      <vt:lpstr>TODAY is about…</vt:lpstr>
      <vt:lpstr>Agenda </vt:lpstr>
      <vt:lpstr>Presenting</vt:lpstr>
      <vt:lpstr>Guidance for participation</vt:lpstr>
      <vt:lpstr>Bipartisan infrastructure law OVERVIEW</vt:lpstr>
      <vt:lpstr>Grid Resilience</vt:lpstr>
      <vt:lpstr>Grid Resilience Initiative</vt:lpstr>
      <vt:lpstr>40101(d) Program Narrative Guidance</vt:lpstr>
      <vt:lpstr>40101(d) Program Narrative Guidance</vt:lpstr>
      <vt:lpstr>Strategic approach</vt:lpstr>
      <vt:lpstr>PowerPoint Presentation</vt:lpstr>
      <vt:lpstr>Proposed GRG Program Objectives</vt:lpstr>
      <vt:lpstr>Proposed GRG Project Objectives</vt:lpstr>
      <vt:lpstr>Proposed GRG Project Objectives</vt:lpstr>
      <vt:lpstr>Proposed GRG Project Objectives</vt:lpstr>
      <vt:lpstr>Proposed GRG Project Objectives</vt:lpstr>
      <vt:lpstr>PowerPoint Presentation</vt:lpstr>
      <vt:lpstr>implementation</vt:lpstr>
      <vt:lpstr>Proposed Program Criteria</vt:lpstr>
      <vt:lpstr>Proposed Program Methods</vt:lpstr>
      <vt:lpstr>Phase One – Planning &amp; Preparation</vt:lpstr>
      <vt:lpstr>Phase Two – Implementation</vt:lpstr>
      <vt:lpstr>Open floor </vt:lpstr>
      <vt:lpstr>In closing, what’s next…</vt:lpstr>
      <vt:lpstr>PowerPoint Presentation</vt:lpstr>
    </vt:vector>
  </TitlesOfParts>
  <Company>Santee Cooper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pmfail</dc:creator>
  <cp:lastModifiedBy>VICKY BUDREAU</cp:lastModifiedBy>
  <cp:revision>182</cp:revision>
  <cp:lastPrinted>2022-11-04T20:10:48Z</cp:lastPrinted>
  <dcterms:created xsi:type="dcterms:W3CDTF">2011-01-27T20:56:16Z</dcterms:created>
  <dcterms:modified xsi:type="dcterms:W3CDTF">2022-11-07T13:15:54Z</dcterms:modified>
</cp:coreProperties>
</file>